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3">
  <p:sldMasterIdLst>
    <p:sldMasterId id="2147483811" r:id="rId1"/>
    <p:sldMasterId id="2147483823" r:id="rId2"/>
  </p:sldMasterIdLst>
  <p:notesMasterIdLst>
    <p:notesMasterId r:id="rId23"/>
  </p:notesMasterIdLst>
  <p:sldIdLst>
    <p:sldId id="586" r:id="rId3"/>
    <p:sldId id="616" r:id="rId4"/>
    <p:sldId id="618" r:id="rId5"/>
    <p:sldId id="619" r:id="rId6"/>
    <p:sldId id="605" r:id="rId7"/>
    <p:sldId id="606" r:id="rId8"/>
    <p:sldId id="607" r:id="rId9"/>
    <p:sldId id="594" r:id="rId10"/>
    <p:sldId id="611" r:id="rId11"/>
    <p:sldId id="620" r:id="rId12"/>
    <p:sldId id="612" r:id="rId13"/>
    <p:sldId id="614" r:id="rId14"/>
    <p:sldId id="613" r:id="rId15"/>
    <p:sldId id="621" r:id="rId16"/>
    <p:sldId id="622" r:id="rId17"/>
    <p:sldId id="623" r:id="rId18"/>
    <p:sldId id="625" r:id="rId19"/>
    <p:sldId id="626" r:id="rId20"/>
    <p:sldId id="627" r:id="rId21"/>
    <p:sldId id="604" r:id="rId22"/>
  </p:sldIdLst>
  <p:sldSz cx="9144000" cy="6858000" type="screen4x3"/>
  <p:notesSz cx="6858000" cy="9144000"/>
  <p:defaultTextStyle>
    <a:defPPr>
      <a:defRPr lang="zh-CN"/>
    </a:defPPr>
    <a:lvl1pPr algn="l" rtl="0" eaLnBrk="0" fontAlgn="base" hangingPunct="0">
      <a:spcBef>
        <a:spcPct val="0"/>
      </a:spcBef>
      <a:spcAft>
        <a:spcPct val="0"/>
      </a:spcAft>
      <a:defRPr sz="2000" b="1" kern="1200">
        <a:solidFill>
          <a:srgbClr val="E12B0D"/>
        </a:solidFill>
        <a:latin typeface="Arial Narrow" panose="020B0606020202030204" pitchFamily="34" charset="0"/>
        <a:ea typeface="黑体" panose="02010609060101010101" pitchFamily="49" charset="-122"/>
        <a:cs typeface="+mn-cs"/>
      </a:defRPr>
    </a:lvl1pPr>
    <a:lvl2pPr marL="457200" algn="l" rtl="0" eaLnBrk="0" fontAlgn="base" hangingPunct="0">
      <a:spcBef>
        <a:spcPct val="0"/>
      </a:spcBef>
      <a:spcAft>
        <a:spcPct val="0"/>
      </a:spcAft>
      <a:defRPr sz="2000" b="1" kern="1200">
        <a:solidFill>
          <a:srgbClr val="E12B0D"/>
        </a:solidFill>
        <a:latin typeface="Arial Narrow" panose="020B0606020202030204" pitchFamily="34" charset="0"/>
        <a:ea typeface="黑体" panose="02010609060101010101" pitchFamily="49" charset="-122"/>
        <a:cs typeface="+mn-cs"/>
      </a:defRPr>
    </a:lvl2pPr>
    <a:lvl3pPr marL="914400" algn="l" rtl="0" eaLnBrk="0" fontAlgn="base" hangingPunct="0">
      <a:spcBef>
        <a:spcPct val="0"/>
      </a:spcBef>
      <a:spcAft>
        <a:spcPct val="0"/>
      </a:spcAft>
      <a:defRPr sz="2000" b="1" kern="1200">
        <a:solidFill>
          <a:srgbClr val="E12B0D"/>
        </a:solidFill>
        <a:latin typeface="Arial Narrow" panose="020B0606020202030204" pitchFamily="34" charset="0"/>
        <a:ea typeface="黑体" panose="02010609060101010101" pitchFamily="49" charset="-122"/>
        <a:cs typeface="+mn-cs"/>
      </a:defRPr>
    </a:lvl3pPr>
    <a:lvl4pPr marL="1371600" algn="l" rtl="0" eaLnBrk="0" fontAlgn="base" hangingPunct="0">
      <a:spcBef>
        <a:spcPct val="0"/>
      </a:spcBef>
      <a:spcAft>
        <a:spcPct val="0"/>
      </a:spcAft>
      <a:defRPr sz="2000" b="1" kern="1200">
        <a:solidFill>
          <a:srgbClr val="E12B0D"/>
        </a:solidFill>
        <a:latin typeface="Arial Narrow" panose="020B0606020202030204" pitchFamily="34" charset="0"/>
        <a:ea typeface="黑体" panose="02010609060101010101" pitchFamily="49" charset="-122"/>
        <a:cs typeface="+mn-cs"/>
      </a:defRPr>
    </a:lvl4pPr>
    <a:lvl5pPr marL="1828800" algn="l" rtl="0" eaLnBrk="0" fontAlgn="base" hangingPunct="0">
      <a:spcBef>
        <a:spcPct val="0"/>
      </a:spcBef>
      <a:spcAft>
        <a:spcPct val="0"/>
      </a:spcAft>
      <a:defRPr sz="2000" b="1" kern="1200">
        <a:solidFill>
          <a:srgbClr val="E12B0D"/>
        </a:solidFill>
        <a:latin typeface="Arial Narrow" panose="020B0606020202030204" pitchFamily="34" charset="0"/>
        <a:ea typeface="黑体" panose="02010609060101010101" pitchFamily="49" charset="-122"/>
        <a:cs typeface="+mn-cs"/>
      </a:defRPr>
    </a:lvl5pPr>
    <a:lvl6pPr marL="2286000" algn="l" defTabSz="914400" rtl="0" eaLnBrk="1" latinLnBrk="0" hangingPunct="1">
      <a:defRPr sz="2000" b="1" kern="1200">
        <a:solidFill>
          <a:srgbClr val="E12B0D"/>
        </a:solidFill>
        <a:latin typeface="Arial Narrow" panose="020B0606020202030204" pitchFamily="34" charset="0"/>
        <a:ea typeface="黑体" panose="02010609060101010101" pitchFamily="49" charset="-122"/>
        <a:cs typeface="+mn-cs"/>
      </a:defRPr>
    </a:lvl6pPr>
    <a:lvl7pPr marL="2743200" algn="l" defTabSz="914400" rtl="0" eaLnBrk="1" latinLnBrk="0" hangingPunct="1">
      <a:defRPr sz="2000" b="1" kern="1200">
        <a:solidFill>
          <a:srgbClr val="E12B0D"/>
        </a:solidFill>
        <a:latin typeface="Arial Narrow" panose="020B0606020202030204" pitchFamily="34" charset="0"/>
        <a:ea typeface="黑体" panose="02010609060101010101" pitchFamily="49" charset="-122"/>
        <a:cs typeface="+mn-cs"/>
      </a:defRPr>
    </a:lvl7pPr>
    <a:lvl8pPr marL="3200400" algn="l" defTabSz="914400" rtl="0" eaLnBrk="1" latinLnBrk="0" hangingPunct="1">
      <a:defRPr sz="2000" b="1" kern="1200">
        <a:solidFill>
          <a:srgbClr val="E12B0D"/>
        </a:solidFill>
        <a:latin typeface="Arial Narrow" panose="020B0606020202030204" pitchFamily="34" charset="0"/>
        <a:ea typeface="黑体" panose="02010609060101010101" pitchFamily="49" charset="-122"/>
        <a:cs typeface="+mn-cs"/>
      </a:defRPr>
    </a:lvl8pPr>
    <a:lvl9pPr marL="3657600" algn="l" defTabSz="914400" rtl="0" eaLnBrk="1" latinLnBrk="0" hangingPunct="1">
      <a:defRPr sz="2000" b="1" kern="1200">
        <a:solidFill>
          <a:srgbClr val="E12B0D"/>
        </a:solidFill>
        <a:latin typeface="Arial Narrow" panose="020B0606020202030204" pitchFamily="34" charset="0"/>
        <a:ea typeface="黑体" panose="02010609060101010101" pitchFamily="49"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00FF"/>
    <a:srgbClr val="F8CBAD"/>
    <a:srgbClr val="CCCCFF"/>
    <a:srgbClr val="B4C7E7"/>
    <a:srgbClr val="A0DCFF"/>
    <a:srgbClr val="FF00FF"/>
    <a:srgbClr val="000099"/>
    <a:srgbClr val="336699"/>
    <a:srgbClr val="0066CC"/>
    <a:srgbClr val="B0B0B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2DE63D5-997A-4646-A377-4702673A728D}" styleName="浅色样式 2 - 强调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29" autoAdjust="0"/>
    <p:restoredTop sz="91207" autoAdjust="0"/>
  </p:normalViewPr>
  <p:slideViewPr>
    <p:cSldViewPr>
      <p:cViewPr varScale="1">
        <p:scale>
          <a:sx n="75" d="100"/>
          <a:sy n="75" d="100"/>
        </p:scale>
        <p:origin x="1637" y="5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200" d="100"/>
        <a:sy n="200" d="100"/>
      </p:scale>
      <p:origin x="0" y="-448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emf"/><Relationship Id="rId1" Type="http://schemas.openxmlformats.org/officeDocument/2006/relationships/image" Target="../media/image28.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image" Target="../media/image42.wmf"/><Relationship Id="rId4"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5890"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l" eaLnBrk="1" hangingPunct="1">
              <a:lnSpc>
                <a:spcPct val="100000"/>
              </a:lnSpc>
              <a:defRPr sz="1200" b="0">
                <a:solidFill>
                  <a:schemeClr val="tx1"/>
                </a:solidFill>
                <a:latin typeface="Arial" charset="0"/>
                <a:ea typeface="宋体" pitchFamily="2" charset="-122"/>
              </a:defRPr>
            </a:lvl1pPr>
          </a:lstStyle>
          <a:p>
            <a:pPr>
              <a:defRPr/>
            </a:pPr>
            <a:endParaRPr lang="en-US" altLang="zh-CN" dirty="0"/>
          </a:p>
        </p:txBody>
      </p:sp>
      <p:sp>
        <p:nvSpPr>
          <p:cNvPr id="165891"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lnSpc>
                <a:spcPct val="100000"/>
              </a:lnSpc>
              <a:defRPr sz="1200" b="0">
                <a:solidFill>
                  <a:schemeClr val="tx1"/>
                </a:solidFill>
                <a:latin typeface="Arial" charset="0"/>
                <a:ea typeface="宋体" pitchFamily="2" charset="-122"/>
              </a:defRPr>
            </a:lvl1pPr>
          </a:lstStyle>
          <a:p>
            <a:pPr>
              <a:defRPr/>
            </a:pPr>
            <a:endParaRPr lang="en-US" altLang="zh-CN" dirty="0"/>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65893"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165894"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l" eaLnBrk="1" hangingPunct="1">
              <a:lnSpc>
                <a:spcPct val="100000"/>
              </a:lnSpc>
              <a:defRPr sz="1200" b="0">
                <a:solidFill>
                  <a:schemeClr val="tx1"/>
                </a:solidFill>
                <a:latin typeface="Arial" charset="0"/>
                <a:ea typeface="宋体" pitchFamily="2" charset="-122"/>
              </a:defRPr>
            </a:lvl1pPr>
          </a:lstStyle>
          <a:p>
            <a:pPr>
              <a:defRPr/>
            </a:pPr>
            <a:endParaRPr lang="en-US" altLang="zh-CN" dirty="0"/>
          </a:p>
        </p:txBody>
      </p:sp>
      <p:sp>
        <p:nvSpPr>
          <p:cNvPr id="165895"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b="0">
                <a:solidFill>
                  <a:schemeClr val="tx1"/>
                </a:solidFill>
                <a:latin typeface="Arial" panose="020B0604020202020204" pitchFamily="34" charset="0"/>
                <a:ea typeface="宋体" panose="02010600030101010101" pitchFamily="2" charset="-122"/>
              </a:defRPr>
            </a:lvl1pPr>
          </a:lstStyle>
          <a:p>
            <a:pPr>
              <a:defRPr/>
            </a:pPr>
            <a:fld id="{52610BFA-D6F9-4E98-AF17-C63F262D5144}" type="slidenum">
              <a:rPr lang="en-US" altLang="zh-CN"/>
              <a:pPr>
                <a:defRPr/>
              </a:pPr>
              <a:t>‹#›</a:t>
            </a:fld>
            <a:endParaRPr lang="en-US" altLang="zh-CN" dirty="0"/>
          </a:p>
        </p:txBody>
      </p:sp>
    </p:spTree>
    <p:extLst>
      <p:ext uri="{BB962C8B-B14F-4D97-AF65-F5344CB8AC3E}">
        <p14:creationId xmlns:p14="http://schemas.microsoft.com/office/powerpoint/2010/main" val="207216827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Rot="1" noChangeAspect="1" noChangeArrowheads="1" noTextEdit="1"/>
          </p:cNvSpPr>
          <p:nvPr>
            <p:ph type="sldImg"/>
          </p:nvPr>
        </p:nvSpPr>
        <p:spPr>
          <a:ln/>
        </p:spPr>
      </p:sp>
      <p:sp>
        <p:nvSpPr>
          <p:cNvPr id="5123"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spcBef>
                <a:spcPct val="0"/>
              </a:spcBef>
            </a:pPr>
            <a:endParaRPr lang="zh-CN" altLang="en-US" dirty="0">
              <a:latin typeface="Arial" panose="020B0604020202020204" pitchFamily="34" charset="0"/>
            </a:endParaRPr>
          </a:p>
        </p:txBody>
      </p:sp>
    </p:spTree>
    <p:extLst>
      <p:ext uri="{BB962C8B-B14F-4D97-AF65-F5344CB8AC3E}">
        <p14:creationId xmlns:p14="http://schemas.microsoft.com/office/powerpoint/2010/main" val="5210787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2610BFA-D6F9-4E98-AF17-C63F262D5144}" type="slidenum">
              <a:rPr lang="en-US" altLang="zh-CN" smtClean="0"/>
              <a:pPr>
                <a:defRPr/>
              </a:pPr>
              <a:t>10</a:t>
            </a:fld>
            <a:endParaRPr lang="en-US" altLang="zh-CN" dirty="0"/>
          </a:p>
        </p:txBody>
      </p:sp>
    </p:spTree>
    <p:extLst>
      <p:ext uri="{BB962C8B-B14F-4D97-AF65-F5344CB8AC3E}">
        <p14:creationId xmlns:p14="http://schemas.microsoft.com/office/powerpoint/2010/main" val="23408190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2610BFA-D6F9-4E98-AF17-C63F262D5144}" type="slidenum">
              <a:rPr lang="en-US" altLang="zh-CN" smtClean="0"/>
              <a:pPr>
                <a:defRPr/>
              </a:pPr>
              <a:t>11</a:t>
            </a:fld>
            <a:endParaRPr lang="en-US" altLang="zh-CN" dirty="0"/>
          </a:p>
        </p:txBody>
      </p:sp>
    </p:spTree>
    <p:extLst>
      <p:ext uri="{BB962C8B-B14F-4D97-AF65-F5344CB8AC3E}">
        <p14:creationId xmlns:p14="http://schemas.microsoft.com/office/powerpoint/2010/main" val="24173501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2610BFA-D6F9-4E98-AF17-C63F262D5144}" type="slidenum">
              <a:rPr lang="en-US" altLang="zh-CN" smtClean="0"/>
              <a:pPr>
                <a:defRPr/>
              </a:pPr>
              <a:t>12</a:t>
            </a:fld>
            <a:endParaRPr lang="en-US" altLang="zh-CN" dirty="0"/>
          </a:p>
        </p:txBody>
      </p:sp>
    </p:spTree>
    <p:extLst>
      <p:ext uri="{BB962C8B-B14F-4D97-AF65-F5344CB8AC3E}">
        <p14:creationId xmlns:p14="http://schemas.microsoft.com/office/powerpoint/2010/main" val="1247425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2610BFA-D6F9-4E98-AF17-C63F262D5144}" type="slidenum">
              <a:rPr lang="en-US" altLang="zh-CN" smtClean="0"/>
              <a:pPr>
                <a:defRPr/>
              </a:pPr>
              <a:t>13</a:t>
            </a:fld>
            <a:endParaRPr lang="en-US" altLang="zh-CN" dirty="0"/>
          </a:p>
        </p:txBody>
      </p:sp>
    </p:spTree>
    <p:extLst>
      <p:ext uri="{BB962C8B-B14F-4D97-AF65-F5344CB8AC3E}">
        <p14:creationId xmlns:p14="http://schemas.microsoft.com/office/powerpoint/2010/main" val="27461784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2610BFA-D6F9-4E98-AF17-C63F262D5144}" type="slidenum">
              <a:rPr lang="en-US" altLang="zh-CN" smtClean="0"/>
              <a:pPr>
                <a:defRPr/>
              </a:pPr>
              <a:t>14</a:t>
            </a:fld>
            <a:endParaRPr lang="en-US" altLang="zh-CN" dirty="0"/>
          </a:p>
        </p:txBody>
      </p:sp>
    </p:spTree>
    <p:extLst>
      <p:ext uri="{BB962C8B-B14F-4D97-AF65-F5344CB8AC3E}">
        <p14:creationId xmlns:p14="http://schemas.microsoft.com/office/powerpoint/2010/main" val="739531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2610BFA-D6F9-4E98-AF17-C63F262D5144}" type="slidenum">
              <a:rPr lang="en-US" altLang="zh-CN" smtClean="0"/>
              <a:pPr>
                <a:defRPr/>
              </a:pPr>
              <a:t>15</a:t>
            </a:fld>
            <a:endParaRPr lang="en-US" altLang="zh-CN" dirty="0"/>
          </a:p>
        </p:txBody>
      </p:sp>
    </p:spTree>
    <p:extLst>
      <p:ext uri="{BB962C8B-B14F-4D97-AF65-F5344CB8AC3E}">
        <p14:creationId xmlns:p14="http://schemas.microsoft.com/office/powerpoint/2010/main" val="81636316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2610BFA-D6F9-4E98-AF17-C63F262D5144}" type="slidenum">
              <a:rPr lang="en-US" altLang="zh-CN" smtClean="0"/>
              <a:pPr>
                <a:defRPr/>
              </a:pPr>
              <a:t>16</a:t>
            </a:fld>
            <a:endParaRPr lang="en-US" altLang="zh-CN" dirty="0"/>
          </a:p>
        </p:txBody>
      </p:sp>
    </p:spTree>
    <p:extLst>
      <p:ext uri="{BB962C8B-B14F-4D97-AF65-F5344CB8AC3E}">
        <p14:creationId xmlns:p14="http://schemas.microsoft.com/office/powerpoint/2010/main" val="9317865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2610BFA-D6F9-4E98-AF17-C63F262D5144}" type="slidenum">
              <a:rPr lang="en-US" altLang="zh-CN" smtClean="0"/>
              <a:pPr>
                <a:defRPr/>
              </a:pPr>
              <a:t>17</a:t>
            </a:fld>
            <a:endParaRPr lang="en-US" altLang="zh-CN" dirty="0"/>
          </a:p>
        </p:txBody>
      </p:sp>
    </p:spTree>
    <p:extLst>
      <p:ext uri="{BB962C8B-B14F-4D97-AF65-F5344CB8AC3E}">
        <p14:creationId xmlns:p14="http://schemas.microsoft.com/office/powerpoint/2010/main" val="41783961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2610BFA-D6F9-4E98-AF17-C63F262D5144}" type="slidenum">
              <a:rPr lang="en-US" altLang="zh-CN" smtClean="0"/>
              <a:pPr>
                <a:defRPr/>
              </a:pPr>
              <a:t>18</a:t>
            </a:fld>
            <a:endParaRPr lang="en-US" altLang="zh-CN" dirty="0"/>
          </a:p>
        </p:txBody>
      </p:sp>
    </p:spTree>
    <p:extLst>
      <p:ext uri="{BB962C8B-B14F-4D97-AF65-F5344CB8AC3E}">
        <p14:creationId xmlns:p14="http://schemas.microsoft.com/office/powerpoint/2010/main" val="32911371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2610BFA-D6F9-4E98-AF17-C63F262D5144}" type="slidenum">
              <a:rPr lang="en-US" altLang="zh-CN" smtClean="0"/>
              <a:pPr>
                <a:defRPr/>
              </a:pPr>
              <a:t>19</a:t>
            </a:fld>
            <a:endParaRPr lang="en-US" altLang="zh-CN" dirty="0"/>
          </a:p>
        </p:txBody>
      </p:sp>
    </p:spTree>
    <p:extLst>
      <p:ext uri="{BB962C8B-B14F-4D97-AF65-F5344CB8AC3E}">
        <p14:creationId xmlns:p14="http://schemas.microsoft.com/office/powerpoint/2010/main" val="2496330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2610BFA-D6F9-4E98-AF17-C63F262D5144}" type="slidenum">
              <a:rPr lang="en-US" altLang="zh-CN" smtClean="0"/>
              <a:pPr>
                <a:defRPr/>
              </a:pPr>
              <a:t>2</a:t>
            </a:fld>
            <a:endParaRPr lang="en-US" altLang="zh-CN" dirty="0"/>
          </a:p>
        </p:txBody>
      </p:sp>
    </p:spTree>
    <p:extLst>
      <p:ext uri="{BB962C8B-B14F-4D97-AF65-F5344CB8AC3E}">
        <p14:creationId xmlns:p14="http://schemas.microsoft.com/office/powerpoint/2010/main" val="3334301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2610BFA-D6F9-4E98-AF17-C63F262D5144}" type="slidenum">
              <a:rPr lang="en-US" altLang="zh-CN" smtClean="0"/>
              <a:pPr>
                <a:defRPr/>
              </a:pPr>
              <a:t>3</a:t>
            </a:fld>
            <a:endParaRPr lang="en-US" altLang="zh-CN" dirty="0"/>
          </a:p>
        </p:txBody>
      </p:sp>
    </p:spTree>
    <p:extLst>
      <p:ext uri="{BB962C8B-B14F-4D97-AF65-F5344CB8AC3E}">
        <p14:creationId xmlns:p14="http://schemas.microsoft.com/office/powerpoint/2010/main" val="6522874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2610BFA-D6F9-4E98-AF17-C63F262D5144}" type="slidenum">
              <a:rPr lang="en-US" altLang="zh-CN" smtClean="0"/>
              <a:pPr>
                <a:defRPr/>
              </a:pPr>
              <a:t>4</a:t>
            </a:fld>
            <a:endParaRPr lang="en-US" altLang="zh-CN" dirty="0"/>
          </a:p>
        </p:txBody>
      </p:sp>
    </p:spTree>
    <p:extLst>
      <p:ext uri="{BB962C8B-B14F-4D97-AF65-F5344CB8AC3E}">
        <p14:creationId xmlns:p14="http://schemas.microsoft.com/office/powerpoint/2010/main" val="1435189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2610BFA-D6F9-4E98-AF17-C63F262D5144}" type="slidenum">
              <a:rPr lang="en-US" altLang="zh-CN" smtClean="0"/>
              <a:pPr>
                <a:defRPr/>
              </a:pPr>
              <a:t>5</a:t>
            </a:fld>
            <a:endParaRPr lang="en-US" altLang="zh-CN" dirty="0"/>
          </a:p>
        </p:txBody>
      </p:sp>
    </p:spTree>
    <p:extLst>
      <p:ext uri="{BB962C8B-B14F-4D97-AF65-F5344CB8AC3E}">
        <p14:creationId xmlns:p14="http://schemas.microsoft.com/office/powerpoint/2010/main" val="34109266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2610BFA-D6F9-4E98-AF17-C63F262D5144}" type="slidenum">
              <a:rPr lang="en-US" altLang="zh-CN" smtClean="0"/>
              <a:pPr>
                <a:defRPr/>
              </a:pPr>
              <a:t>6</a:t>
            </a:fld>
            <a:endParaRPr lang="en-US" altLang="zh-CN" dirty="0"/>
          </a:p>
        </p:txBody>
      </p:sp>
    </p:spTree>
    <p:extLst>
      <p:ext uri="{BB962C8B-B14F-4D97-AF65-F5344CB8AC3E}">
        <p14:creationId xmlns:p14="http://schemas.microsoft.com/office/powerpoint/2010/main" val="17593813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2610BFA-D6F9-4E98-AF17-C63F262D5144}" type="slidenum">
              <a:rPr lang="en-US" altLang="zh-CN" smtClean="0"/>
              <a:pPr>
                <a:defRPr/>
              </a:pPr>
              <a:t>7</a:t>
            </a:fld>
            <a:endParaRPr lang="en-US" altLang="zh-CN" dirty="0"/>
          </a:p>
        </p:txBody>
      </p:sp>
    </p:spTree>
    <p:extLst>
      <p:ext uri="{BB962C8B-B14F-4D97-AF65-F5344CB8AC3E}">
        <p14:creationId xmlns:p14="http://schemas.microsoft.com/office/powerpoint/2010/main" val="29700428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52610BFA-D6F9-4E98-AF17-C63F262D5144}" type="slidenum">
              <a:rPr lang="en-US" altLang="zh-CN" smtClean="0"/>
              <a:pPr>
                <a:defRPr/>
              </a:pPr>
              <a:t>8</a:t>
            </a:fld>
            <a:endParaRPr lang="en-US" altLang="zh-CN" dirty="0"/>
          </a:p>
        </p:txBody>
      </p:sp>
    </p:spTree>
    <p:extLst>
      <p:ext uri="{BB962C8B-B14F-4D97-AF65-F5344CB8AC3E}">
        <p14:creationId xmlns:p14="http://schemas.microsoft.com/office/powerpoint/2010/main" val="25768900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增加分析流程，和</a:t>
            </a:r>
            <a:r>
              <a:rPr lang="en-US" altLang="zh-CN" dirty="0"/>
              <a:t>PDD</a:t>
            </a:r>
            <a:r>
              <a:rPr lang="zh-CN" altLang="en-US" dirty="0"/>
              <a:t>的处理方法，</a:t>
            </a:r>
            <a:r>
              <a:rPr lang="en-US" altLang="zh-CN" dirty="0"/>
              <a:t>GIRAFFE</a:t>
            </a:r>
            <a:r>
              <a:rPr lang="zh-CN" altLang="en-US" dirty="0"/>
              <a:t>的处理方式。</a:t>
            </a:r>
          </a:p>
        </p:txBody>
      </p:sp>
      <p:sp>
        <p:nvSpPr>
          <p:cNvPr id="4" name="灯片编号占位符 3"/>
          <p:cNvSpPr>
            <a:spLocks noGrp="1"/>
          </p:cNvSpPr>
          <p:nvPr>
            <p:ph type="sldNum" sz="quarter" idx="10"/>
          </p:nvPr>
        </p:nvSpPr>
        <p:spPr/>
        <p:txBody>
          <a:bodyPr/>
          <a:lstStyle/>
          <a:p>
            <a:pPr>
              <a:defRPr/>
            </a:pPr>
            <a:fld id="{52610BFA-D6F9-4E98-AF17-C63F262D5144}" type="slidenum">
              <a:rPr lang="en-US" altLang="zh-CN" smtClean="0"/>
              <a:pPr>
                <a:defRPr/>
              </a:pPr>
              <a:t>9</a:t>
            </a:fld>
            <a:endParaRPr lang="en-US" altLang="zh-CN" dirty="0"/>
          </a:p>
        </p:txBody>
      </p:sp>
    </p:spTree>
    <p:extLst>
      <p:ext uri="{BB962C8B-B14F-4D97-AF65-F5344CB8AC3E}">
        <p14:creationId xmlns:p14="http://schemas.microsoft.com/office/powerpoint/2010/main" val="15055193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Freeform 7"/>
          <p:cNvSpPr>
            <a:spLocks noChangeArrowheads="1"/>
          </p:cNvSpPr>
          <p:nvPr/>
        </p:nvSpPr>
        <p:spPr bwMode="auto">
          <a:xfrm>
            <a:off x="609600" y="1219200"/>
            <a:ext cx="7924800" cy="914400"/>
          </a:xfrm>
          <a:custGeom>
            <a:avLst/>
            <a:gdLst>
              <a:gd name="T0" fmla="*/ 0 w 1000"/>
              <a:gd name="T1" fmla="*/ 2147483646 h 1000"/>
              <a:gd name="T2" fmla="*/ 0 w 1000"/>
              <a:gd name="T3" fmla="*/ 0 h 1000"/>
              <a:gd name="T4" fmla="*/ 2147483646 w 1000"/>
              <a:gd name="T5" fmla="*/ 0 h 1000"/>
              <a:gd name="T6" fmla="*/ 0 60000 65536"/>
              <a:gd name="T7" fmla="*/ 0 60000 65536"/>
              <a:gd name="T8" fmla="*/ 0 60000 65536"/>
            </a:gdLst>
            <a:ahLst/>
            <a:cxnLst>
              <a:cxn ang="T6">
                <a:pos x="T0" y="T1"/>
              </a:cxn>
              <a:cxn ang="T7">
                <a:pos x="T2" y="T3"/>
              </a:cxn>
              <a:cxn ang="T8">
                <a:pos x="T4" y="T5"/>
              </a:cxn>
            </a:cxnLst>
            <a:rect l="0" t="0" r="r" b="b"/>
            <a:pathLst>
              <a:path w="1000" h="1000">
                <a:moveTo>
                  <a:pt x="0" y="1000"/>
                </a:moveTo>
                <a:lnTo>
                  <a:pt x="0" y="0"/>
                </a:lnTo>
                <a:lnTo>
                  <a:pt x="1000" y="0"/>
                </a:lnTo>
              </a:path>
            </a:pathLst>
          </a:custGeom>
          <a:noFill/>
          <a:ln w="25400" cap="flat" cmpd="sng">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 name="Line 8"/>
          <p:cNvSpPr>
            <a:spLocks noChangeShapeType="1"/>
          </p:cNvSpPr>
          <p:nvPr/>
        </p:nvSpPr>
        <p:spPr bwMode="auto">
          <a:xfrm>
            <a:off x="1981200" y="3962400"/>
            <a:ext cx="6511925" cy="0"/>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882" name="Rectangle 2"/>
          <p:cNvSpPr>
            <a:spLocks noGrp="1" noChangeArrowheads="1"/>
          </p:cNvSpPr>
          <p:nvPr>
            <p:ph type="ctrTitle"/>
          </p:nvPr>
        </p:nvSpPr>
        <p:spPr>
          <a:xfrm>
            <a:off x="914400" y="1524000"/>
            <a:ext cx="7623175" cy="1752600"/>
          </a:xfrm>
        </p:spPr>
        <p:txBody>
          <a:bodyPr/>
          <a:lstStyle>
            <a:lvl1pPr>
              <a:defRPr sz="5000"/>
            </a:lvl1pPr>
          </a:lstStyle>
          <a:p>
            <a:pPr lvl="0"/>
            <a:r>
              <a:rPr lang="en-US" altLang="zh-CN" noProof="0"/>
              <a:t>单击此处编辑母版标题样式</a:t>
            </a:r>
          </a:p>
        </p:txBody>
      </p:sp>
      <p:sp>
        <p:nvSpPr>
          <p:cNvPr id="122883" name="Rectangle 3"/>
          <p:cNvSpPr>
            <a:spLocks noGrp="1" noChangeArrowheads="1"/>
          </p:cNvSpPr>
          <p:nvPr>
            <p:ph type="subTitle" idx="1"/>
          </p:nvPr>
        </p:nvSpPr>
        <p:spPr>
          <a:xfrm>
            <a:off x="1981200" y="3962400"/>
            <a:ext cx="6553200" cy="1752600"/>
          </a:xfrm>
        </p:spPr>
        <p:txBody>
          <a:bodyPr/>
          <a:lstStyle>
            <a:lvl1pPr marL="0" indent="0">
              <a:buFont typeface="Wingdings" pitchFamily="2" charset="2"/>
              <a:buNone/>
              <a:defRPr sz="2800"/>
            </a:lvl1pPr>
          </a:lstStyle>
          <a:p>
            <a:pPr lvl="0"/>
            <a:r>
              <a:rPr lang="en-US" altLang="zh-CN" noProof="0"/>
              <a:t>单击此处编辑母版副标题样式</a:t>
            </a:r>
          </a:p>
        </p:txBody>
      </p:sp>
      <p:sp>
        <p:nvSpPr>
          <p:cNvPr id="6" name="Rectangle 4"/>
          <p:cNvSpPr>
            <a:spLocks noGrp="1" noChangeArrowheads="1"/>
          </p:cNvSpPr>
          <p:nvPr>
            <p:ph type="dt" sz="half" idx="10"/>
          </p:nvPr>
        </p:nvSpPr>
        <p:spPr bwMode="auto">
          <a:xfrm>
            <a:off x="457200" y="6243638"/>
            <a:ext cx="2133600" cy="457200"/>
          </a:xfrm>
          <a:prstGeom prst="rect">
            <a:avLst/>
          </a:prstGeom>
        </p:spPr>
        <p:txBody>
          <a:bodyPr vert="horz" wrap="square" lIns="91440" tIns="45720" rIns="91440" bIns="45720" numCol="1" anchor="b" anchorCtr="0" compatLnSpc="1">
            <a:prstTxWarp prst="textNoShape">
              <a:avLst/>
            </a:prstTxWarp>
          </a:bodyPr>
          <a:lstStyle>
            <a:lvl1pPr algn="l" eaLnBrk="1" hangingPunct="1">
              <a:lnSpc>
                <a:spcPct val="100000"/>
              </a:lnSpc>
              <a:defRPr sz="1200" b="0">
                <a:solidFill>
                  <a:schemeClr val="tx1"/>
                </a:solidFill>
                <a:latin typeface="+mj-lt"/>
                <a:ea typeface="+mn-ea"/>
              </a:defRPr>
            </a:lvl1pPr>
          </a:lstStyle>
          <a:p>
            <a:pPr>
              <a:defRPr/>
            </a:pPr>
            <a:endParaRPr lang="en-US" altLang="zh-CN" dirty="0"/>
          </a:p>
        </p:txBody>
      </p:sp>
      <p:sp>
        <p:nvSpPr>
          <p:cNvPr id="7" name="Rectangle 5"/>
          <p:cNvSpPr>
            <a:spLocks noGrp="1" noChangeArrowheads="1"/>
          </p:cNvSpPr>
          <p:nvPr>
            <p:ph type="ftr" sz="quarter" idx="11"/>
          </p:nvPr>
        </p:nvSpPr>
        <p:spPr bwMode="auto">
          <a:xfrm>
            <a:off x="3124200" y="6243638"/>
            <a:ext cx="2895600" cy="457200"/>
          </a:xfrm>
          <a:prstGeom prst="rect">
            <a:avLst/>
          </a:prstGeom>
        </p:spPr>
        <p:txBody>
          <a:bodyPr vert="horz" wrap="square" lIns="91440" tIns="45720" rIns="91440" bIns="45720" numCol="1" anchor="b" anchorCtr="0" compatLnSpc="1">
            <a:prstTxWarp prst="textNoShape">
              <a:avLst/>
            </a:prstTxWarp>
          </a:bodyPr>
          <a:lstStyle>
            <a:lvl1pPr algn="ctr" eaLnBrk="1" hangingPunct="1">
              <a:lnSpc>
                <a:spcPct val="100000"/>
              </a:lnSpc>
              <a:defRPr sz="1200" b="0">
                <a:solidFill>
                  <a:schemeClr val="tx1"/>
                </a:solidFill>
                <a:latin typeface="+mj-lt"/>
                <a:ea typeface="+mn-ea"/>
              </a:defRPr>
            </a:lvl1pPr>
          </a:lstStyle>
          <a:p>
            <a:pPr>
              <a:defRPr/>
            </a:pPr>
            <a:endParaRPr lang="en-US" altLang="zh-CN" dirty="0"/>
          </a:p>
        </p:txBody>
      </p:sp>
      <p:sp>
        <p:nvSpPr>
          <p:cNvPr id="8" name="Rectangle 6"/>
          <p:cNvSpPr>
            <a:spLocks noGrp="1" noChangeArrowheads="1"/>
          </p:cNvSpPr>
          <p:nvPr>
            <p:ph type="sldNum" sz="quarter" idx="12"/>
          </p:nvPr>
        </p:nvSpPr>
        <p:spPr bwMode="auto">
          <a:xfrm>
            <a:off x="6553200" y="6243638"/>
            <a:ext cx="21336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b="0">
                <a:solidFill>
                  <a:schemeClr val="tx1"/>
                </a:solidFill>
                <a:latin typeface="Garamond" panose="02020404030301010803" pitchFamily="18" charset="0"/>
                <a:ea typeface="宋体" panose="02010600030101010101" pitchFamily="2" charset="-122"/>
              </a:defRPr>
            </a:lvl1pPr>
          </a:lstStyle>
          <a:p>
            <a:pPr>
              <a:defRPr/>
            </a:pPr>
            <a:fld id="{176ED667-1AE1-4BD6-829F-E846B7AED2C3}" type="slidenum">
              <a:rPr lang="en-US" altLang="zh-CN"/>
              <a:pPr>
                <a:defRPr/>
              </a:pPr>
              <a:t>‹#›</a:t>
            </a:fld>
            <a:endParaRPr lang="en-US" altLang="zh-CN" dirty="0"/>
          </a:p>
        </p:txBody>
      </p:sp>
    </p:spTree>
    <p:extLst>
      <p:ext uri="{BB962C8B-B14F-4D97-AF65-F5344CB8AC3E}">
        <p14:creationId xmlns:p14="http://schemas.microsoft.com/office/powerpoint/2010/main" val="10905646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833068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7813"/>
            <a:ext cx="20574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7813"/>
            <a:ext cx="60198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8830229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965693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17665569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618290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553937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页脚占位符 2">
            <a:extLst>
              <a:ext uri="{FF2B5EF4-FFF2-40B4-BE49-F238E27FC236}">
                <a16:creationId xmlns:a16="http://schemas.microsoft.com/office/drawing/2014/main" id="{019EDEDB-DA29-489A-B05F-A9AEF9DC4070}"/>
              </a:ext>
            </a:extLst>
          </p:cNvPr>
          <p:cNvSpPr>
            <a:spLocks noGrp="1"/>
          </p:cNvSpPr>
          <p:nvPr>
            <p:ph type="ftr" sz="quarter" idx="10"/>
          </p:nvPr>
        </p:nvSpPr>
        <p:spPr/>
        <p:txBody>
          <a:bodyPr/>
          <a:lstStyle/>
          <a:p>
            <a:endParaRPr lang="zh-CN" altLang="en-US"/>
          </a:p>
        </p:txBody>
      </p:sp>
      <p:sp>
        <p:nvSpPr>
          <p:cNvPr id="4" name="灯片编号占位符 3">
            <a:extLst>
              <a:ext uri="{FF2B5EF4-FFF2-40B4-BE49-F238E27FC236}">
                <a16:creationId xmlns:a16="http://schemas.microsoft.com/office/drawing/2014/main" id="{4566A296-7435-48B2-B9F2-C13C7FC37850}"/>
              </a:ext>
            </a:extLst>
          </p:cNvPr>
          <p:cNvSpPr>
            <a:spLocks noGrp="1"/>
          </p:cNvSpPr>
          <p:nvPr>
            <p:ph type="sldNum" sz="quarter" idx="11"/>
          </p:nvPr>
        </p:nvSpPr>
        <p:spPr/>
        <p:txBody>
          <a:bodyPr/>
          <a:lstStyle/>
          <a:p>
            <a:fld id="{394AF2FD-F320-4CD6-9F84-CD87F3EC1347}" type="slidenum">
              <a:rPr lang="zh-CN" altLang="en-US" smtClean="0"/>
              <a:t>‹#›</a:t>
            </a:fld>
            <a:endParaRPr lang="zh-CN" altLang="en-US"/>
          </a:p>
        </p:txBody>
      </p:sp>
    </p:spTree>
    <p:extLst>
      <p:ext uri="{BB962C8B-B14F-4D97-AF65-F5344CB8AC3E}">
        <p14:creationId xmlns:p14="http://schemas.microsoft.com/office/powerpoint/2010/main" val="12395056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02493E09-7E60-49EC-83F2-FF59F27C62CA}"/>
              </a:ext>
            </a:extLst>
          </p:cNvPr>
          <p:cNvSpPr>
            <a:spLocks noGrp="1"/>
          </p:cNvSpPr>
          <p:nvPr>
            <p:ph type="ftr" sz="quarter" idx="10"/>
          </p:nvPr>
        </p:nvSpPr>
        <p:spPr/>
        <p:txBody>
          <a:bodyPr/>
          <a:lstStyle/>
          <a:p>
            <a:endParaRPr lang="zh-CN" altLang="en-US"/>
          </a:p>
        </p:txBody>
      </p:sp>
      <p:sp>
        <p:nvSpPr>
          <p:cNvPr id="3" name="灯片编号占位符 2">
            <a:extLst>
              <a:ext uri="{FF2B5EF4-FFF2-40B4-BE49-F238E27FC236}">
                <a16:creationId xmlns:a16="http://schemas.microsoft.com/office/drawing/2014/main" id="{39C8A3CB-D08F-4454-AEB9-A5DE6081AF5D}"/>
              </a:ext>
            </a:extLst>
          </p:cNvPr>
          <p:cNvSpPr>
            <a:spLocks noGrp="1"/>
          </p:cNvSpPr>
          <p:nvPr>
            <p:ph type="sldNum" sz="quarter" idx="11"/>
          </p:nvPr>
        </p:nvSpPr>
        <p:spPr/>
        <p:txBody>
          <a:bodyPr/>
          <a:lstStyle/>
          <a:p>
            <a:fld id="{394AF2FD-F320-4CD6-9F84-CD87F3EC1347}" type="slidenum">
              <a:rPr lang="zh-CN" altLang="en-US" smtClean="0"/>
              <a:t>‹#›</a:t>
            </a:fld>
            <a:endParaRPr lang="zh-CN" altLang="en-US"/>
          </a:p>
        </p:txBody>
      </p:sp>
    </p:spTree>
    <p:extLst>
      <p:ext uri="{BB962C8B-B14F-4D97-AF65-F5344CB8AC3E}">
        <p14:creationId xmlns:p14="http://schemas.microsoft.com/office/powerpoint/2010/main" val="183801820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7127391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prstTxWarp prst="textNoShape">
              <a:avLst/>
            </a:prstTxWarp>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9276950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3">
            <a:lum/>
          </a:blip>
          <a:srcRect/>
          <a:tile tx="0" ty="0" sx="100000" sy="100000" flip="none" algn="tl"/>
        </a:blipFill>
        <a:effectLst/>
      </p:bgPr>
    </p:bg>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2295D455-3C4C-4D31-A1EA-E616ECB87F8E}"/>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3" name="灯片编号占位符 2">
            <a:extLst>
              <a:ext uri="{FF2B5EF4-FFF2-40B4-BE49-F238E27FC236}">
                <a16:creationId xmlns:a16="http://schemas.microsoft.com/office/drawing/2014/main" id="{D459DB33-293B-4DB3-A0CF-08B91EBA610F}"/>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94AF2FD-F320-4CD6-9F84-CD87F3EC1347}"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4016" r:id="rId1"/>
    <p:sldLayoutId id="2147484006" r:id="rId2"/>
    <p:sldLayoutId id="2147484007" r:id="rId3"/>
    <p:sldLayoutId id="2147484008" r:id="rId4"/>
    <p:sldLayoutId id="2147484009" r:id="rId5"/>
    <p:sldLayoutId id="2147484010" r:id="rId6"/>
    <p:sldLayoutId id="2147484011" r:id="rId7"/>
    <p:sldLayoutId id="2147484012" r:id="rId8"/>
    <p:sldLayoutId id="2147484013" r:id="rId9"/>
    <p:sldLayoutId id="2147484014" r:id="rId10"/>
    <p:sldLayoutId id="2147484015" r:id="rId11"/>
  </p:sldLayoutIdLst>
  <p:hf hdr="0" ftr="0" dt="0"/>
  <p:txStyles>
    <p:titleStyle>
      <a:lvl1pPr algn="l" rtl="0" eaLnBrk="0" fontAlgn="base" hangingPunct="0">
        <a:spcBef>
          <a:spcPct val="0"/>
        </a:spcBef>
        <a:spcAft>
          <a:spcPct val="0"/>
        </a:spcAft>
        <a:defRPr sz="4200">
          <a:solidFill>
            <a:schemeClr val="tx2"/>
          </a:solidFill>
          <a:latin typeface="+mj-lt"/>
          <a:ea typeface="+mj-ea"/>
          <a:cs typeface="+mj-cs"/>
        </a:defRPr>
      </a:lvl1pPr>
      <a:lvl2pPr algn="l" rtl="0" eaLnBrk="0" fontAlgn="base" hangingPunct="0">
        <a:spcBef>
          <a:spcPct val="0"/>
        </a:spcBef>
        <a:spcAft>
          <a:spcPct val="0"/>
        </a:spcAft>
        <a:defRPr sz="4200">
          <a:solidFill>
            <a:schemeClr val="tx2"/>
          </a:solidFill>
          <a:latin typeface="Garamond" pitchFamily="18" charset="0"/>
          <a:ea typeface="宋体" pitchFamily="2" charset="-122"/>
        </a:defRPr>
      </a:lvl2pPr>
      <a:lvl3pPr algn="l" rtl="0" eaLnBrk="0" fontAlgn="base" hangingPunct="0">
        <a:spcBef>
          <a:spcPct val="0"/>
        </a:spcBef>
        <a:spcAft>
          <a:spcPct val="0"/>
        </a:spcAft>
        <a:defRPr sz="4200">
          <a:solidFill>
            <a:schemeClr val="tx2"/>
          </a:solidFill>
          <a:latin typeface="Garamond" pitchFamily="18" charset="0"/>
          <a:ea typeface="宋体" pitchFamily="2" charset="-122"/>
        </a:defRPr>
      </a:lvl3pPr>
      <a:lvl4pPr algn="l" rtl="0" eaLnBrk="0" fontAlgn="base" hangingPunct="0">
        <a:spcBef>
          <a:spcPct val="0"/>
        </a:spcBef>
        <a:spcAft>
          <a:spcPct val="0"/>
        </a:spcAft>
        <a:defRPr sz="4200">
          <a:solidFill>
            <a:schemeClr val="tx2"/>
          </a:solidFill>
          <a:latin typeface="Garamond" pitchFamily="18" charset="0"/>
          <a:ea typeface="宋体" pitchFamily="2" charset="-122"/>
        </a:defRPr>
      </a:lvl4pPr>
      <a:lvl5pPr algn="l" rtl="0" eaLnBrk="0" fontAlgn="base" hangingPunct="0">
        <a:spcBef>
          <a:spcPct val="0"/>
        </a:spcBef>
        <a:spcAft>
          <a:spcPct val="0"/>
        </a:spcAft>
        <a:defRPr sz="4200">
          <a:solidFill>
            <a:schemeClr val="tx2"/>
          </a:solidFill>
          <a:latin typeface="Garamond" pitchFamily="18" charset="0"/>
          <a:ea typeface="宋体" pitchFamily="2" charset="-122"/>
        </a:defRPr>
      </a:lvl5pPr>
      <a:lvl6pPr marL="457200" algn="l" rtl="0" fontAlgn="base">
        <a:spcBef>
          <a:spcPct val="0"/>
        </a:spcBef>
        <a:spcAft>
          <a:spcPct val="0"/>
        </a:spcAft>
        <a:defRPr sz="4200">
          <a:solidFill>
            <a:schemeClr val="tx2"/>
          </a:solidFill>
          <a:latin typeface="Garamond" pitchFamily="18" charset="0"/>
          <a:ea typeface="宋体" pitchFamily="2" charset="-122"/>
        </a:defRPr>
      </a:lvl6pPr>
      <a:lvl7pPr marL="914400" algn="l" rtl="0" fontAlgn="base">
        <a:spcBef>
          <a:spcPct val="0"/>
        </a:spcBef>
        <a:spcAft>
          <a:spcPct val="0"/>
        </a:spcAft>
        <a:defRPr sz="4200">
          <a:solidFill>
            <a:schemeClr val="tx2"/>
          </a:solidFill>
          <a:latin typeface="Garamond" pitchFamily="18" charset="0"/>
          <a:ea typeface="宋体" pitchFamily="2" charset="-122"/>
        </a:defRPr>
      </a:lvl7pPr>
      <a:lvl8pPr marL="1371600" algn="l" rtl="0" fontAlgn="base">
        <a:spcBef>
          <a:spcPct val="0"/>
        </a:spcBef>
        <a:spcAft>
          <a:spcPct val="0"/>
        </a:spcAft>
        <a:defRPr sz="4200">
          <a:solidFill>
            <a:schemeClr val="tx2"/>
          </a:solidFill>
          <a:latin typeface="Garamond" pitchFamily="18" charset="0"/>
          <a:ea typeface="宋体" pitchFamily="2" charset="-122"/>
        </a:defRPr>
      </a:lvl8pPr>
      <a:lvl9pPr marL="1828800" algn="l" rtl="0" fontAlgn="base">
        <a:spcBef>
          <a:spcPct val="0"/>
        </a:spcBef>
        <a:spcAft>
          <a:spcPct val="0"/>
        </a:spcAft>
        <a:defRPr sz="4200">
          <a:solidFill>
            <a:schemeClr val="tx2"/>
          </a:solidFill>
          <a:latin typeface="Garamond" pitchFamily="18" charset="0"/>
          <a:ea typeface="宋体" pitchFamily="2" charset="-122"/>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438" algn="l" rtl="0" eaLnBrk="0" fontAlgn="base" hangingPunct="0">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0838" algn="l" rtl="0" eaLnBrk="0" fontAlgn="base" hangingPunct="0">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5913"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163" indent="-339725" algn="l" rtl="0" eaLnBrk="0" fontAlgn="base" hangingPunct="0">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3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6pPr>
      <a:lvl7pPr marL="25955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7pPr>
      <a:lvl8pPr marL="30527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8pPr>
      <a:lvl9pPr marL="3509963" indent="-339725" algn="l" rtl="0" fontAlgn="base">
        <a:spcBef>
          <a:spcPct val="20000"/>
        </a:spcBef>
        <a:spcAft>
          <a:spcPct val="0"/>
        </a:spcAft>
        <a:buClr>
          <a:schemeClr val="accent1"/>
        </a:buClr>
        <a:buSzPct val="75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2">
            <a:lum/>
          </a:blip>
          <a:srcRect/>
          <a:tile tx="0" ty="0" sx="100000" sy="100000" flip="none" algn="tl"/>
        </a:blip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574675" y="304800"/>
            <a:ext cx="8001000" cy="1216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566738" y="1752600"/>
            <a:ext cx="8001000" cy="426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 name="Rectangle 4"/>
          <p:cNvSpPr>
            <a:spLocks noGrp="1" noChangeArrowheads="1"/>
          </p:cNvSpPr>
          <p:nvPr>
            <p:ph type="dt" sz="half" idx="2"/>
          </p:nvPr>
        </p:nvSpPr>
        <p:spPr bwMode="auto">
          <a:xfrm>
            <a:off x="685800" y="6248400"/>
            <a:ext cx="1905000" cy="457200"/>
          </a:xfrm>
          <a:prstGeom prst="rect">
            <a:avLst/>
          </a:prstGeom>
        </p:spPr>
        <p:txBody>
          <a:bodyPr vert="horz" wrap="square" lIns="91440" tIns="45720" rIns="91440" bIns="45720" numCol="1" anchor="t" anchorCtr="0" compatLnSpc="1">
            <a:prstTxWarp prst="textNoShape">
              <a:avLst/>
            </a:prstTxWarp>
          </a:bodyPr>
          <a:lstStyle>
            <a:lvl1pPr algn="l" eaLnBrk="1" hangingPunct="1">
              <a:lnSpc>
                <a:spcPct val="100000"/>
              </a:lnSpc>
              <a:defRPr sz="1200" b="0">
                <a:solidFill>
                  <a:schemeClr val="tx1"/>
                </a:solidFill>
                <a:latin typeface="+mn-lt"/>
                <a:ea typeface="+mn-ea"/>
              </a:defRPr>
            </a:lvl1pPr>
          </a:lstStyle>
          <a:p>
            <a:pPr>
              <a:defRPr/>
            </a:pPr>
            <a:endParaRPr lang="en-US" altLang="zh-CN" dirty="0"/>
          </a:p>
        </p:txBody>
      </p:sp>
      <p:sp>
        <p:nvSpPr>
          <p:cNvPr id="11" name="Rectangle 5"/>
          <p:cNvSpPr>
            <a:spLocks noGrp="1" noChangeArrowheads="1"/>
          </p:cNvSpPr>
          <p:nvPr>
            <p:ph type="ftr" sz="quarter" idx="3"/>
          </p:nvPr>
        </p:nvSpPr>
        <p:spPr bwMode="auto">
          <a:xfrm>
            <a:off x="3124200" y="6248400"/>
            <a:ext cx="2895600" cy="457200"/>
          </a:xfrm>
          <a:prstGeom prst="rect">
            <a:avLst/>
          </a:prstGeom>
        </p:spPr>
        <p:txBody>
          <a:bodyPr vert="horz" wrap="square" lIns="91440" tIns="45720" rIns="91440" bIns="45720" numCol="1" anchor="t" anchorCtr="0" compatLnSpc="1">
            <a:prstTxWarp prst="textNoShape">
              <a:avLst/>
            </a:prstTxWarp>
          </a:bodyPr>
          <a:lstStyle>
            <a:lvl1pPr algn="ctr" eaLnBrk="1" hangingPunct="1">
              <a:lnSpc>
                <a:spcPct val="100000"/>
              </a:lnSpc>
              <a:defRPr sz="1200" b="0">
                <a:solidFill>
                  <a:schemeClr val="tx1"/>
                </a:solidFill>
                <a:latin typeface="+mn-lt"/>
                <a:ea typeface="+mn-ea"/>
              </a:defRPr>
            </a:lvl1pPr>
          </a:lstStyle>
          <a:p>
            <a:pPr>
              <a:defRPr/>
            </a:pPr>
            <a:endParaRPr lang="en-US" altLang="zh-CN" dirty="0"/>
          </a:p>
        </p:txBody>
      </p:sp>
      <p:sp>
        <p:nvSpPr>
          <p:cNvPr id="12" name="Rectangle 6"/>
          <p:cNvSpPr>
            <a:spLocks noGrp="1" noChangeArrowheads="1"/>
          </p:cNvSpPr>
          <p:nvPr>
            <p:ph type="sldNum" sz="quarter" idx="4"/>
          </p:nvPr>
        </p:nvSpPr>
        <p:spPr bwMode="auto">
          <a:xfrm>
            <a:off x="6553200" y="6248400"/>
            <a:ext cx="19050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b="0">
                <a:solidFill>
                  <a:schemeClr val="tx1"/>
                </a:solidFill>
              </a:defRPr>
            </a:lvl1pPr>
          </a:lstStyle>
          <a:p>
            <a:pPr>
              <a:defRPr/>
            </a:pPr>
            <a:fld id="{037525CF-1F7E-42B7-A1AC-37559B2BF0D3}" type="slidenum">
              <a:rPr lang="en-US" altLang="zh-CN" smtClean="0"/>
              <a:pPr>
                <a:defRPr/>
              </a:pPr>
              <a:t>‹#›</a:t>
            </a:fld>
            <a:fld id="{30E51503-1FD4-4591-B5D9-34CF1B5E549B}" type="slidenum">
              <a:rPr lang="en-US" altLang="zh-CN" smtClean="0"/>
              <a:pPr>
                <a:defRPr/>
              </a:pPr>
              <a:t>‹#›</a:t>
            </a:fld>
            <a:endParaRPr lang="en-US" altLang="zh-CN" dirty="0"/>
          </a:p>
        </p:txBody>
      </p:sp>
    </p:spTree>
  </p:cSld>
  <p:clrMap bg1="lt1" tx1="dk1" bg2="lt2" tx2="dk2" accent1="accent1" accent2="accent2" accent3="accent3" accent4="accent4" accent5="accent5" accent6="accent6" hlink="hlink" folHlink="folHlink"/>
  <p:hf hdr="0" ftr="0" dt="0"/>
  <p:txStyles>
    <p:titleStyle>
      <a:lvl1pPr algn="l" rtl="0" eaLnBrk="0" fontAlgn="base" hangingPunct="0">
        <a:spcBef>
          <a:spcPct val="0"/>
        </a:spcBef>
        <a:spcAft>
          <a:spcPct val="0"/>
        </a:spcAft>
        <a:defRPr sz="3800">
          <a:solidFill>
            <a:schemeClr val="tx2"/>
          </a:solidFill>
          <a:latin typeface="Arial" pitchFamily="34" charset="0"/>
          <a:ea typeface="+mj-ea"/>
          <a:cs typeface="+mj-cs"/>
        </a:defRPr>
      </a:lvl1pPr>
      <a:lvl2pPr algn="l" rtl="0" eaLnBrk="0" fontAlgn="base" hangingPunct="0">
        <a:spcBef>
          <a:spcPct val="0"/>
        </a:spcBef>
        <a:spcAft>
          <a:spcPct val="0"/>
        </a:spcAft>
        <a:defRPr sz="3800">
          <a:solidFill>
            <a:schemeClr val="tx2"/>
          </a:solidFill>
          <a:latin typeface="Arial" pitchFamily="34" charset="0"/>
          <a:ea typeface="宋体" pitchFamily="2" charset="-122"/>
        </a:defRPr>
      </a:lvl2pPr>
      <a:lvl3pPr algn="l" rtl="0" eaLnBrk="0" fontAlgn="base" hangingPunct="0">
        <a:spcBef>
          <a:spcPct val="0"/>
        </a:spcBef>
        <a:spcAft>
          <a:spcPct val="0"/>
        </a:spcAft>
        <a:defRPr sz="3800">
          <a:solidFill>
            <a:schemeClr val="tx2"/>
          </a:solidFill>
          <a:latin typeface="Arial" pitchFamily="34" charset="0"/>
          <a:ea typeface="宋体" pitchFamily="2" charset="-122"/>
        </a:defRPr>
      </a:lvl3pPr>
      <a:lvl4pPr algn="l" rtl="0" eaLnBrk="0" fontAlgn="base" hangingPunct="0">
        <a:spcBef>
          <a:spcPct val="0"/>
        </a:spcBef>
        <a:spcAft>
          <a:spcPct val="0"/>
        </a:spcAft>
        <a:defRPr sz="3800">
          <a:solidFill>
            <a:schemeClr val="tx2"/>
          </a:solidFill>
          <a:latin typeface="Arial" pitchFamily="34" charset="0"/>
          <a:ea typeface="宋体" pitchFamily="2" charset="-122"/>
        </a:defRPr>
      </a:lvl4pPr>
      <a:lvl5pPr algn="l" rtl="0" eaLnBrk="0" fontAlgn="base" hangingPunct="0">
        <a:spcBef>
          <a:spcPct val="0"/>
        </a:spcBef>
        <a:spcAft>
          <a:spcPct val="0"/>
        </a:spcAft>
        <a:defRPr sz="3800">
          <a:solidFill>
            <a:schemeClr val="tx2"/>
          </a:solidFill>
          <a:latin typeface="Arial" pitchFamily="34" charset="0"/>
          <a:ea typeface="宋体" pitchFamily="2" charset="-122"/>
        </a:defRPr>
      </a:lvl5pPr>
      <a:lvl6pPr marL="457200" algn="l" rtl="0" fontAlgn="base">
        <a:spcBef>
          <a:spcPct val="0"/>
        </a:spcBef>
        <a:spcAft>
          <a:spcPct val="0"/>
        </a:spcAft>
        <a:defRPr sz="3800">
          <a:solidFill>
            <a:schemeClr val="tx2"/>
          </a:solidFill>
          <a:latin typeface="Verdana" pitchFamily="34" charset="0"/>
          <a:ea typeface="宋体" pitchFamily="2" charset="-122"/>
        </a:defRPr>
      </a:lvl6pPr>
      <a:lvl7pPr marL="914400" algn="l" rtl="0" fontAlgn="base">
        <a:spcBef>
          <a:spcPct val="0"/>
        </a:spcBef>
        <a:spcAft>
          <a:spcPct val="0"/>
        </a:spcAft>
        <a:defRPr sz="3800">
          <a:solidFill>
            <a:schemeClr val="tx2"/>
          </a:solidFill>
          <a:latin typeface="Verdana" pitchFamily="34" charset="0"/>
          <a:ea typeface="宋体" pitchFamily="2" charset="-122"/>
        </a:defRPr>
      </a:lvl7pPr>
      <a:lvl8pPr marL="1371600" algn="l" rtl="0" fontAlgn="base">
        <a:spcBef>
          <a:spcPct val="0"/>
        </a:spcBef>
        <a:spcAft>
          <a:spcPct val="0"/>
        </a:spcAft>
        <a:defRPr sz="3800">
          <a:solidFill>
            <a:schemeClr val="tx2"/>
          </a:solidFill>
          <a:latin typeface="Verdana" pitchFamily="34" charset="0"/>
          <a:ea typeface="宋体" pitchFamily="2" charset="-122"/>
        </a:defRPr>
      </a:lvl8pPr>
      <a:lvl9pPr marL="1828800" algn="l" rtl="0" fontAlgn="base">
        <a:spcBef>
          <a:spcPct val="0"/>
        </a:spcBef>
        <a:spcAft>
          <a:spcPct val="0"/>
        </a:spcAft>
        <a:defRPr sz="3800">
          <a:solidFill>
            <a:schemeClr val="tx2"/>
          </a:solidFill>
          <a:latin typeface="Verdana" pitchFamily="34" charset="0"/>
          <a:ea typeface="宋体" pitchFamily="2" charset="-122"/>
        </a:defRPr>
      </a:lvl9pPr>
    </p:titleStyle>
    <p:bodyStyle>
      <a:lvl1pPr marL="469900" indent="-469900" algn="l" rtl="0" eaLnBrk="0" fontAlgn="base" hangingPunct="0">
        <a:spcBef>
          <a:spcPct val="20000"/>
        </a:spcBef>
        <a:spcAft>
          <a:spcPct val="0"/>
        </a:spcAft>
        <a:buClr>
          <a:schemeClr val="accent2"/>
        </a:buClr>
        <a:buFont typeface="Wingdings" panose="05000000000000000000" pitchFamily="2" charset="2"/>
        <a:buChar char="o"/>
        <a:defRPr sz="3000">
          <a:solidFill>
            <a:schemeClr val="tx1"/>
          </a:solidFill>
          <a:latin typeface="Arial" pitchFamily="34" charset="0"/>
          <a:ea typeface="+mn-ea"/>
          <a:cs typeface="+mn-cs"/>
        </a:defRPr>
      </a:lvl1pPr>
      <a:lvl2pPr marL="908050" indent="-436563" algn="l" rtl="0" eaLnBrk="0" fontAlgn="base" hangingPunct="0">
        <a:spcBef>
          <a:spcPct val="20000"/>
        </a:spcBef>
        <a:spcAft>
          <a:spcPct val="0"/>
        </a:spcAft>
        <a:buClr>
          <a:schemeClr val="accent2"/>
        </a:buClr>
        <a:buFont typeface="Wingdings" panose="05000000000000000000" pitchFamily="2" charset="2"/>
        <a:buChar char="n"/>
        <a:defRPr sz="2600">
          <a:solidFill>
            <a:schemeClr val="tx1"/>
          </a:solidFill>
          <a:latin typeface="Arial" pitchFamily="34" charset="0"/>
          <a:ea typeface="+mn-ea"/>
        </a:defRPr>
      </a:lvl2pPr>
      <a:lvl3pPr marL="1304925" indent="-395288" algn="l" rtl="0" eaLnBrk="0" fontAlgn="base" hangingPunct="0">
        <a:spcBef>
          <a:spcPct val="20000"/>
        </a:spcBef>
        <a:spcAft>
          <a:spcPct val="0"/>
        </a:spcAft>
        <a:buClr>
          <a:schemeClr val="accent2"/>
        </a:buClr>
        <a:buFont typeface="Wingdings" panose="05000000000000000000" pitchFamily="2" charset="2"/>
        <a:buChar char="o"/>
        <a:defRPr sz="2300">
          <a:solidFill>
            <a:schemeClr val="tx1"/>
          </a:solidFill>
          <a:latin typeface="Arial" pitchFamily="34" charset="0"/>
          <a:ea typeface="+mn-ea"/>
        </a:defRPr>
      </a:lvl3pPr>
      <a:lvl4pPr marL="1693863" indent="-387350" algn="l" rtl="0" eaLnBrk="0" fontAlgn="base" hangingPunct="0">
        <a:spcBef>
          <a:spcPct val="20000"/>
        </a:spcBef>
        <a:spcAft>
          <a:spcPct val="0"/>
        </a:spcAft>
        <a:buClr>
          <a:schemeClr val="accent2"/>
        </a:buClr>
        <a:buFont typeface="Wingdings" panose="05000000000000000000" pitchFamily="2" charset="2"/>
        <a:buChar char="n"/>
        <a:defRPr sz="2000">
          <a:solidFill>
            <a:schemeClr val="tx1"/>
          </a:solidFill>
          <a:latin typeface="Arial" pitchFamily="34" charset="0"/>
          <a:ea typeface="+mn-ea"/>
        </a:defRPr>
      </a:lvl4pPr>
      <a:lvl5pPr marL="2093913" indent="-398463" algn="l" rtl="0" eaLnBrk="0" fontAlgn="base" hangingPunct="0">
        <a:spcBef>
          <a:spcPct val="25000"/>
        </a:spcBef>
        <a:spcAft>
          <a:spcPct val="0"/>
        </a:spcAft>
        <a:buClr>
          <a:schemeClr val="accent2"/>
        </a:buClr>
        <a:buFont typeface="Wingdings" panose="05000000000000000000" pitchFamily="2" charset="2"/>
        <a:buChar char="§"/>
        <a:defRPr sz="2000">
          <a:solidFill>
            <a:schemeClr val="tx1"/>
          </a:solidFill>
          <a:latin typeface="Arial" pitchFamily="34" charset="0"/>
          <a:ea typeface="+mn-ea"/>
        </a:defRPr>
      </a:lvl5pPr>
      <a:lvl6pPr marL="25511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6pPr>
      <a:lvl7pPr marL="30083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7pPr>
      <a:lvl8pPr marL="34655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8pPr>
      <a:lvl9pPr marL="3922713" indent="-398463" algn="l" rtl="0" fontAlgn="base">
        <a:spcBef>
          <a:spcPct val="25000"/>
        </a:spcBef>
        <a:spcAft>
          <a:spcPct val="0"/>
        </a:spcAft>
        <a:buClr>
          <a:schemeClr val="accent2"/>
        </a:buClr>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8" Type="http://schemas.openxmlformats.org/officeDocument/2006/relationships/image" Target="../media/image29.emf"/><Relationship Id="rId3" Type="http://schemas.openxmlformats.org/officeDocument/2006/relationships/notesSlide" Target="../notesSlides/notesSlide10.xml"/><Relationship Id="rId7" Type="http://schemas.openxmlformats.org/officeDocument/2006/relationships/package" Target="../embeddings/Microsoft_Visio_Drawing4.vsdx"/><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28.emf"/><Relationship Id="rId11" Type="http://schemas.openxmlformats.org/officeDocument/2006/relationships/image" Target="../media/image32.png"/><Relationship Id="rId5" Type="http://schemas.openxmlformats.org/officeDocument/2006/relationships/package" Target="../embeddings/Microsoft_Visio_Drawing3.vsdx"/><Relationship Id="rId10" Type="http://schemas.openxmlformats.org/officeDocument/2006/relationships/image" Target="../media/image30.wmf"/><Relationship Id="rId4" Type="http://schemas.openxmlformats.org/officeDocument/2006/relationships/image" Target="../media/image31.emf"/><Relationship Id="rId9"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5.xml"/><Relationship Id="rId7" Type="http://schemas.openxmlformats.org/officeDocument/2006/relationships/image" Target="../media/image43.wmf"/><Relationship Id="rId12" Type="http://schemas.openxmlformats.org/officeDocument/2006/relationships/image" Target="../media/image4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45.wmf"/><Relationship Id="rId5" Type="http://schemas.openxmlformats.org/officeDocument/2006/relationships/image" Target="../media/image42.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44.wmf"/></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9.wmf"/><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8.jpe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9.jpe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2.jpe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4"/>
          <p:cNvSpPr>
            <a:spLocks noChangeArrowheads="1"/>
          </p:cNvSpPr>
          <p:nvPr/>
        </p:nvSpPr>
        <p:spPr bwMode="gray">
          <a:xfrm>
            <a:off x="179512" y="2680836"/>
            <a:ext cx="8389493" cy="972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wrap="square" lIns="90000" tIns="46800" rIns="90000" bIns="46800">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algn="ctr" eaLnBrk="1" hangingPunct="1">
              <a:lnSpc>
                <a:spcPct val="125000"/>
              </a:lnSpc>
            </a:pPr>
            <a:r>
              <a:rPr lang="en-US" altLang="zh-CN" sz="2400" dirty="0" err="1">
                <a:solidFill>
                  <a:schemeClr val="tx1"/>
                </a:solidFill>
                <a:latin typeface="Arial" panose="020B0604020202020204" pitchFamily="34" charset="0"/>
                <a:cs typeface="Arial" panose="020B0604020202020204" pitchFamily="34" charset="0"/>
              </a:rPr>
              <a:t>Benwei</a:t>
            </a:r>
            <a:r>
              <a:rPr lang="en-US" altLang="zh-CN" sz="2400" dirty="0">
                <a:solidFill>
                  <a:schemeClr val="tx1"/>
                </a:solidFill>
                <a:latin typeface="Arial" panose="020B0604020202020204" pitchFamily="34" charset="0"/>
                <a:cs typeface="Arial" panose="020B0604020202020204" pitchFamily="34" charset="0"/>
              </a:rPr>
              <a:t> HOU, Zhao HAN, Shan WU</a:t>
            </a:r>
          </a:p>
          <a:p>
            <a:pPr algn="ctr" eaLnBrk="1" hangingPunct="1">
              <a:lnSpc>
                <a:spcPct val="125000"/>
              </a:lnSpc>
            </a:pPr>
            <a:r>
              <a:rPr lang="en-US" altLang="zh-CN" sz="2400" dirty="0">
                <a:solidFill>
                  <a:schemeClr val="tx1"/>
                </a:solidFill>
                <a:latin typeface="Arial" panose="020B0604020202020204" pitchFamily="34" charset="0"/>
                <a:cs typeface="Arial" panose="020B0604020202020204" pitchFamily="34" charset="0"/>
              </a:rPr>
              <a:t>College of Architecture and Civil Engineering, BJUT</a:t>
            </a:r>
            <a:endParaRPr lang="zh-CN" altLang="en-US" sz="2400" dirty="0">
              <a:solidFill>
                <a:schemeClr val="tx1"/>
              </a:solidFill>
              <a:latin typeface="Arial" panose="020B0604020202020204" pitchFamily="34" charset="0"/>
              <a:cs typeface="Arial" panose="020B0604020202020204" pitchFamily="34" charset="0"/>
            </a:endParaRPr>
          </a:p>
        </p:txBody>
      </p:sp>
      <p:sp>
        <p:nvSpPr>
          <p:cNvPr id="4100" name="Rectangle 5"/>
          <p:cNvSpPr>
            <a:spLocks noChangeArrowheads="1"/>
          </p:cNvSpPr>
          <p:nvPr/>
        </p:nvSpPr>
        <p:spPr bwMode="gray">
          <a:xfrm>
            <a:off x="3305906" y="3690940"/>
            <a:ext cx="2590800" cy="512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90000" tIns="46800" rIns="90000" bIns="46800">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algn="ctr" eaLnBrk="1" hangingPunct="1">
              <a:lnSpc>
                <a:spcPct val="125000"/>
              </a:lnSpc>
            </a:pPr>
            <a:r>
              <a:rPr lang="en-US" altLang="zh-CN" sz="2400" dirty="0">
                <a:solidFill>
                  <a:schemeClr val="tx1"/>
                </a:solidFill>
                <a:latin typeface="Times New Roman" pitchFamily="18" charset="0"/>
                <a:cs typeface="Times New Roman" pitchFamily="18" charset="0"/>
              </a:rPr>
              <a:t>July 9</a:t>
            </a:r>
            <a:r>
              <a:rPr lang="en-US" altLang="zh-CN" sz="2400" baseline="30000" dirty="0">
                <a:solidFill>
                  <a:schemeClr val="tx1"/>
                </a:solidFill>
                <a:latin typeface="Times New Roman" pitchFamily="18" charset="0"/>
                <a:cs typeface="Times New Roman" pitchFamily="18" charset="0"/>
              </a:rPr>
              <a:t>th</a:t>
            </a:r>
            <a:r>
              <a:rPr lang="en-US" altLang="zh-CN" sz="2400" dirty="0">
                <a:solidFill>
                  <a:schemeClr val="tx1"/>
                </a:solidFill>
                <a:latin typeface="Times New Roman" pitchFamily="18" charset="0"/>
                <a:cs typeface="Times New Roman" pitchFamily="18" charset="0"/>
              </a:rPr>
              <a:t>, 2019</a:t>
            </a:r>
            <a:endParaRPr lang="zh-CN" altLang="en-US" sz="2400" dirty="0">
              <a:solidFill>
                <a:schemeClr val="tx1"/>
              </a:solidFill>
              <a:latin typeface="Times New Roman" pitchFamily="18" charset="0"/>
              <a:cs typeface="Times New Roman" pitchFamily="18" charset="0"/>
            </a:endParaRPr>
          </a:p>
        </p:txBody>
      </p:sp>
      <p:sp>
        <p:nvSpPr>
          <p:cNvPr id="4101" name="Rectangle 2"/>
          <p:cNvSpPr>
            <a:spLocks noChangeArrowheads="1"/>
          </p:cNvSpPr>
          <p:nvPr/>
        </p:nvSpPr>
        <p:spPr bwMode="auto">
          <a:xfrm>
            <a:off x="95250" y="234950"/>
            <a:ext cx="6564313" cy="427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eaLnBrk="1" hangingPunct="1"/>
            <a:r>
              <a:rPr lang="en-US" altLang="zh-CN" sz="2200" dirty="0">
                <a:solidFill>
                  <a:schemeClr val="tx1"/>
                </a:solidFill>
              </a:rPr>
              <a:t>BJUT &amp; DMU Workshop,</a:t>
            </a:r>
            <a:r>
              <a:rPr lang="zh-CN" altLang="en-US" sz="2200" dirty="0">
                <a:solidFill>
                  <a:schemeClr val="tx1"/>
                </a:solidFill>
              </a:rPr>
              <a:t> </a:t>
            </a:r>
            <a:r>
              <a:rPr lang="en-US" altLang="zh-CN" sz="2200" dirty="0">
                <a:solidFill>
                  <a:schemeClr val="tx1"/>
                </a:solidFill>
              </a:rPr>
              <a:t>2019 </a:t>
            </a:r>
            <a:endParaRPr lang="zh-CN" altLang="en-US" sz="2200" dirty="0">
              <a:solidFill>
                <a:schemeClr val="tx1"/>
              </a:solidFill>
            </a:endParaRPr>
          </a:p>
        </p:txBody>
      </p:sp>
      <p:sp>
        <p:nvSpPr>
          <p:cNvPr id="4102" name="AutoShape 7"/>
          <p:cNvSpPr>
            <a:spLocks noChangeArrowheads="1"/>
          </p:cNvSpPr>
          <p:nvPr/>
        </p:nvSpPr>
        <p:spPr bwMode="auto">
          <a:xfrm>
            <a:off x="0" y="765175"/>
            <a:ext cx="9144000" cy="69850"/>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F0101"/>
          </a:solidFill>
          <a:ln w="9525">
            <a:solidFill>
              <a:srgbClr val="AF0101"/>
            </a:solidFill>
            <a:round/>
            <a:headEnd/>
            <a:tailEnd/>
          </a:ln>
        </p:spPr>
        <p:txBody>
          <a:bodyPr/>
          <a:lstStyle/>
          <a:p>
            <a:endParaRPr lang="zh-CN" altLang="en-US"/>
          </a:p>
        </p:txBody>
      </p:sp>
      <p:sp>
        <p:nvSpPr>
          <p:cNvPr id="10" name="Rectangle 2"/>
          <p:cNvSpPr>
            <a:spLocks noChangeArrowheads="1"/>
          </p:cNvSpPr>
          <p:nvPr/>
        </p:nvSpPr>
        <p:spPr bwMode="auto">
          <a:xfrm>
            <a:off x="294032" y="872682"/>
            <a:ext cx="8389493" cy="1475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algn="ctr" eaLnBrk="1" hangingPunct="1">
              <a:lnSpc>
                <a:spcPct val="150000"/>
              </a:lnSpc>
            </a:pPr>
            <a:r>
              <a:rPr lang="en-US" altLang="zh-CN" sz="3200" dirty="0">
                <a:solidFill>
                  <a:srgbClr val="0000FF"/>
                </a:solidFill>
              </a:rPr>
              <a:t>Seismic Resilience Assessment </a:t>
            </a:r>
          </a:p>
          <a:p>
            <a:pPr algn="ctr" eaLnBrk="1" hangingPunct="1">
              <a:lnSpc>
                <a:spcPct val="150000"/>
              </a:lnSpc>
            </a:pPr>
            <a:r>
              <a:rPr lang="en-US" altLang="zh-CN" sz="3200" dirty="0">
                <a:solidFill>
                  <a:srgbClr val="0000FF"/>
                </a:solidFill>
              </a:rPr>
              <a:t>of Water Distribution System</a:t>
            </a:r>
            <a:endParaRPr lang="zh-CN" altLang="zh-CN" sz="3200" dirty="0">
              <a:solidFill>
                <a:srgbClr val="0000FF"/>
              </a:solidFill>
            </a:endParaRPr>
          </a:p>
        </p:txBody>
      </p:sp>
      <p:pic>
        <p:nvPicPr>
          <p:cNvPr id="11" name="Picture 2" descr="绵阳市城区 DN500铸铁主管四通破裂"/>
          <p:cNvPicPr>
            <a:picLocks noChangeAspect="1" noChangeArrowheads="1"/>
          </p:cNvPicPr>
          <p:nvPr/>
        </p:nvPicPr>
        <p:blipFill rotWithShape="1">
          <a:blip r:embed="rId3">
            <a:extLst>
              <a:ext uri="{28A0092B-C50C-407E-A947-70E740481C1C}">
                <a14:useLocalDpi xmlns:a14="http://schemas.microsoft.com/office/drawing/2010/main" val="0"/>
              </a:ext>
            </a:extLst>
          </a:blip>
          <a:srcRect l="10627" r="8223"/>
          <a:stretch/>
        </p:blipFill>
        <p:spPr bwMode="auto">
          <a:xfrm>
            <a:off x="294032" y="4374324"/>
            <a:ext cx="2075935" cy="1908000"/>
          </a:xfrm>
          <a:prstGeom prst="rect">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pic>
      <p:pic>
        <p:nvPicPr>
          <p:cNvPr id="1026" name="Picture 2"/>
          <p:cNvPicPr preferRelativeResize="0">
            <a:picLocks noChangeArrowheads="1"/>
          </p:cNvPicPr>
          <p:nvPr/>
        </p:nvPicPr>
        <p:blipFill rotWithShape="1">
          <a:blip r:embed="rId4">
            <a:extLst>
              <a:ext uri="{28A0092B-C50C-407E-A947-70E740481C1C}">
                <a14:useLocalDpi xmlns:a14="http://schemas.microsoft.com/office/drawing/2010/main" val="0"/>
              </a:ext>
            </a:extLst>
          </a:blip>
          <a:srcRect r="9515"/>
          <a:stretch/>
        </p:blipFill>
        <p:spPr bwMode="auto">
          <a:xfrm>
            <a:off x="2420780" y="4365953"/>
            <a:ext cx="2180528" cy="1916371"/>
          </a:xfrm>
          <a:prstGeom prst="rect">
            <a:avLst/>
          </a:prstGeom>
          <a:noFill/>
          <a:ln w="12700">
            <a:solidFill>
              <a:srgbClr val="0000FF"/>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3" name="图片 2">
            <a:extLst>
              <a:ext uri="{FF2B5EF4-FFF2-40B4-BE49-F238E27FC236}">
                <a16:creationId xmlns:a16="http://schemas.microsoft.com/office/drawing/2014/main" id="{67BD14FB-B02C-4EB1-9DCD-CEBBF32C3B89}"/>
              </a:ext>
            </a:extLst>
          </p:cNvPr>
          <p:cNvPicPr>
            <a:picLocks noChangeAspect="1"/>
          </p:cNvPicPr>
          <p:nvPr/>
        </p:nvPicPr>
        <p:blipFill rotWithShape="1">
          <a:blip r:embed="rId5"/>
          <a:srcRect r="9946"/>
          <a:stretch/>
        </p:blipFill>
        <p:spPr>
          <a:xfrm>
            <a:off x="4662817" y="4365106"/>
            <a:ext cx="2119644" cy="1925590"/>
          </a:xfrm>
          <a:prstGeom prst="rect">
            <a:avLst/>
          </a:prstGeom>
          <a:ln w="12700">
            <a:solidFill>
              <a:srgbClr val="0000FF"/>
            </a:solidFill>
          </a:ln>
        </p:spPr>
      </p:pic>
      <p:pic>
        <p:nvPicPr>
          <p:cNvPr id="15" name="Picture 3">
            <a:extLst>
              <a:ext uri="{FF2B5EF4-FFF2-40B4-BE49-F238E27FC236}">
                <a16:creationId xmlns:a16="http://schemas.microsoft.com/office/drawing/2014/main" id="{51308F76-9A15-48A2-804F-F9AF8B4A38F2}"/>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 r="48384"/>
          <a:stretch/>
        </p:blipFill>
        <p:spPr bwMode="auto">
          <a:xfrm>
            <a:off x="6875546" y="4365953"/>
            <a:ext cx="1835696" cy="1916371"/>
          </a:xfrm>
          <a:prstGeom prst="rect">
            <a:avLst/>
          </a:prstGeom>
          <a:noFill/>
          <a:ln w="9525">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灯片编号占位符 3">
            <a:extLst>
              <a:ext uri="{FF2B5EF4-FFF2-40B4-BE49-F238E27FC236}">
                <a16:creationId xmlns:a16="http://schemas.microsoft.com/office/drawing/2014/main" id="{2EDE6F2F-E326-48C8-97C0-0F11B235FC13}"/>
              </a:ext>
            </a:extLst>
          </p:cNvPr>
          <p:cNvSpPr>
            <a:spLocks noGrp="1"/>
          </p:cNvSpPr>
          <p:nvPr>
            <p:ph type="sldNum" sz="quarter" idx="11"/>
          </p:nvPr>
        </p:nvSpPr>
        <p:spPr/>
        <p:txBody>
          <a:bodyPr/>
          <a:lstStyle/>
          <a:p>
            <a:fld id="{394AF2FD-F320-4CD6-9F84-CD87F3EC1347}" type="slidenum">
              <a:rPr lang="zh-CN" altLang="en-US" smtClean="0"/>
              <a:t>1</a:t>
            </a:fld>
            <a:endParaRPr lang="zh-CN" altLang="en-US"/>
          </a:p>
        </p:txBody>
      </p:sp>
    </p:spTree>
    <p:extLst>
      <p:ext uri="{BB962C8B-B14F-4D97-AF65-F5344CB8AC3E}">
        <p14:creationId xmlns:p14="http://schemas.microsoft.com/office/powerpoint/2010/main" val="993692"/>
      </p:ext>
    </p:extLst>
  </p:cSld>
  <p:clrMapOvr>
    <a:masterClrMapping/>
  </p:clrMapOvr>
  <p:transition advTm="6047"/>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a:spLocks noChangeArrowheads="1"/>
          </p:cNvSpPr>
          <p:nvPr/>
        </p:nvSpPr>
        <p:spPr bwMode="auto">
          <a:xfrm>
            <a:off x="0" y="764704"/>
            <a:ext cx="9144000" cy="69850"/>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F0101"/>
          </a:solidFill>
          <a:ln w="9525">
            <a:solidFill>
              <a:srgbClr val="AF0101"/>
            </a:solidFill>
            <a:round/>
            <a:headEnd/>
            <a:tailEnd/>
          </a:ln>
        </p:spPr>
        <p:txBody>
          <a:bodyPr/>
          <a:lstStyle/>
          <a:p>
            <a:endParaRPr lang="zh-CN" altLang="en-US"/>
          </a:p>
        </p:txBody>
      </p:sp>
      <p:sp>
        <p:nvSpPr>
          <p:cNvPr id="4" name="Rectangle 2"/>
          <p:cNvSpPr>
            <a:spLocks noChangeArrowheads="1"/>
          </p:cNvSpPr>
          <p:nvPr/>
        </p:nvSpPr>
        <p:spPr bwMode="auto">
          <a:xfrm>
            <a:off x="95250" y="231101"/>
            <a:ext cx="786112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eaLnBrk="1" hangingPunct="1"/>
            <a:r>
              <a:rPr lang="en-US" altLang="zh-CN" sz="2200" dirty="0">
                <a:solidFill>
                  <a:schemeClr val="tx1"/>
                </a:solidFill>
              </a:rPr>
              <a:t>2. Seismic Resilience Assessment of WDS:</a:t>
            </a:r>
            <a:r>
              <a:rPr lang="zh-CN" altLang="en-US" sz="2200" dirty="0">
                <a:solidFill>
                  <a:schemeClr val="tx1"/>
                </a:solidFill>
              </a:rPr>
              <a:t> </a:t>
            </a:r>
            <a:r>
              <a:rPr lang="en-US" altLang="zh-CN" sz="2200" dirty="0">
                <a:solidFill>
                  <a:schemeClr val="tx1"/>
                </a:solidFill>
              </a:rPr>
              <a:t>Time-varying Functionality </a:t>
            </a:r>
            <a:endParaRPr lang="zh-CN" altLang="en-US" sz="2200" dirty="0">
              <a:solidFill>
                <a:schemeClr val="tx1"/>
              </a:solidFill>
            </a:endParaRPr>
          </a:p>
        </p:txBody>
      </p:sp>
      <p:pic>
        <p:nvPicPr>
          <p:cNvPr id="6" name="图片 5">
            <a:extLst>
              <a:ext uri="{FF2B5EF4-FFF2-40B4-BE49-F238E27FC236}">
                <a16:creationId xmlns:a16="http://schemas.microsoft.com/office/drawing/2014/main" id="{959FD0B7-DC0E-4746-ADAE-ED44ECC8B58B}"/>
              </a:ext>
            </a:extLst>
          </p:cNvPr>
          <p:cNvPicPr>
            <a:picLocks noChangeAspect="1"/>
          </p:cNvPicPr>
          <p:nvPr/>
        </p:nvPicPr>
        <p:blipFill>
          <a:blip r:embed="rId4"/>
          <a:stretch>
            <a:fillRect/>
          </a:stretch>
        </p:blipFill>
        <p:spPr>
          <a:xfrm>
            <a:off x="6515446" y="1064765"/>
            <a:ext cx="2304256" cy="5562134"/>
          </a:xfrm>
          <a:prstGeom prst="rect">
            <a:avLst/>
          </a:prstGeom>
        </p:spPr>
      </p:pic>
      <p:graphicFrame>
        <p:nvGraphicFramePr>
          <p:cNvPr id="7" name="对象 6">
            <a:extLst>
              <a:ext uri="{FF2B5EF4-FFF2-40B4-BE49-F238E27FC236}">
                <a16:creationId xmlns:a16="http://schemas.microsoft.com/office/drawing/2014/main" id="{11AECDF6-C570-4358-8A83-E6FAB19443A1}"/>
              </a:ext>
            </a:extLst>
          </p:cNvPr>
          <p:cNvGraphicFramePr>
            <a:graphicFrameLocks noChangeAspect="1"/>
          </p:cNvGraphicFramePr>
          <p:nvPr>
            <p:extLst>
              <p:ext uri="{D42A27DB-BD31-4B8C-83A1-F6EECF244321}">
                <p14:modId xmlns:p14="http://schemas.microsoft.com/office/powerpoint/2010/main" val="2775908034"/>
              </p:ext>
            </p:extLst>
          </p:nvPr>
        </p:nvGraphicFramePr>
        <p:xfrm>
          <a:off x="226612" y="4707990"/>
          <a:ext cx="2028825" cy="1533525"/>
        </p:xfrm>
        <a:graphic>
          <a:graphicData uri="http://schemas.openxmlformats.org/presentationml/2006/ole">
            <mc:AlternateContent xmlns:mc="http://schemas.openxmlformats.org/markup-compatibility/2006">
              <mc:Choice xmlns:v="urn:schemas-microsoft-com:vml" Requires="v">
                <p:oleObj spid="_x0000_s1100" r:id="rId5" imgW="2028674" imgH="1533410" progId="Visio.Drawing.15">
                  <p:embed/>
                </p:oleObj>
              </mc:Choice>
              <mc:Fallback>
                <p:oleObj r:id="rId5" imgW="2028674" imgH="1533410" progId="Visio.Drawing.15">
                  <p:embed/>
                  <p:pic>
                    <p:nvPicPr>
                      <p:cNvPr id="0" name="Object 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6612" y="4707990"/>
                        <a:ext cx="2028825" cy="1533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对象 8">
            <a:extLst>
              <a:ext uri="{FF2B5EF4-FFF2-40B4-BE49-F238E27FC236}">
                <a16:creationId xmlns:a16="http://schemas.microsoft.com/office/drawing/2014/main" id="{36390544-B769-4FDE-995D-C147996BF8EB}"/>
              </a:ext>
            </a:extLst>
          </p:cNvPr>
          <p:cNvGraphicFramePr>
            <a:graphicFrameLocks noChangeAspect="1"/>
          </p:cNvGraphicFramePr>
          <p:nvPr>
            <p:extLst>
              <p:ext uri="{D42A27DB-BD31-4B8C-83A1-F6EECF244321}">
                <p14:modId xmlns:p14="http://schemas.microsoft.com/office/powerpoint/2010/main" val="2061606379"/>
              </p:ext>
            </p:extLst>
          </p:nvPr>
        </p:nvGraphicFramePr>
        <p:xfrm>
          <a:off x="2204416" y="4707990"/>
          <a:ext cx="1981200" cy="1533525"/>
        </p:xfrm>
        <a:graphic>
          <a:graphicData uri="http://schemas.openxmlformats.org/presentationml/2006/ole">
            <mc:AlternateContent xmlns:mc="http://schemas.openxmlformats.org/markup-compatibility/2006">
              <mc:Choice xmlns:v="urn:schemas-microsoft-com:vml" Requires="v">
                <p:oleObj spid="_x0000_s1101" r:id="rId7" imgW="1981200" imgH="1533410" progId="Visio.Drawing.15">
                  <p:embed/>
                </p:oleObj>
              </mc:Choice>
              <mc:Fallback>
                <p:oleObj r:id="rId7" imgW="1981200" imgH="1533410" progId="Visio.Drawing.15">
                  <p:embed/>
                  <p:pic>
                    <p:nvPicPr>
                      <p:cNvPr id="0" name="Object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4416" y="4707990"/>
                        <a:ext cx="1981200" cy="1533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对象 10">
            <a:extLst>
              <a:ext uri="{FF2B5EF4-FFF2-40B4-BE49-F238E27FC236}">
                <a16:creationId xmlns:a16="http://schemas.microsoft.com/office/drawing/2014/main" id="{CB92CF50-1E80-4DD6-BECE-B63314D78AC2}"/>
              </a:ext>
            </a:extLst>
          </p:cNvPr>
          <p:cNvGraphicFramePr>
            <a:graphicFrameLocks noChangeAspect="1"/>
          </p:cNvGraphicFramePr>
          <p:nvPr>
            <p:extLst>
              <p:ext uri="{D42A27DB-BD31-4B8C-83A1-F6EECF244321}">
                <p14:modId xmlns:p14="http://schemas.microsoft.com/office/powerpoint/2010/main" val="2416671191"/>
              </p:ext>
            </p:extLst>
          </p:nvPr>
        </p:nvGraphicFramePr>
        <p:xfrm>
          <a:off x="4282057" y="4803037"/>
          <a:ext cx="2257425" cy="904875"/>
        </p:xfrm>
        <a:graphic>
          <a:graphicData uri="http://schemas.openxmlformats.org/presentationml/2006/ole">
            <mc:AlternateContent xmlns:mc="http://schemas.openxmlformats.org/markup-compatibility/2006">
              <mc:Choice xmlns:v="urn:schemas-microsoft-com:vml" Requires="v">
                <p:oleObj spid="_x0000_s1102" name="Equation" r:id="rId9" imgW="2260600" imgH="901700" progId="Equation.DSMT4">
                  <p:embed/>
                </p:oleObj>
              </mc:Choice>
              <mc:Fallback>
                <p:oleObj name="Equation" r:id="rId9" imgW="2260600" imgH="901700" progId="Equation.DSMT4">
                  <p:embed/>
                  <p:pic>
                    <p:nvPicPr>
                      <p:cNvPr id="0" name="Object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82057" y="4803037"/>
                        <a:ext cx="2257425" cy="9048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TextBox 5">
            <a:extLst>
              <a:ext uri="{FF2B5EF4-FFF2-40B4-BE49-F238E27FC236}">
                <a16:creationId xmlns:a16="http://schemas.microsoft.com/office/drawing/2014/main" id="{60D94EEA-7DC6-4EFF-941A-34C2210EA3AB}"/>
              </a:ext>
            </a:extLst>
          </p:cNvPr>
          <p:cNvSpPr txBox="1"/>
          <p:nvPr/>
        </p:nvSpPr>
        <p:spPr>
          <a:xfrm>
            <a:off x="191985" y="4221088"/>
            <a:ext cx="2228331" cy="413447"/>
          </a:xfrm>
          <a:prstGeom prst="rect">
            <a:avLst/>
          </a:prstGeom>
          <a:noFill/>
        </p:spPr>
        <p:txBody>
          <a:bodyPr wrap="square" rtlCol="0">
            <a:spAutoFit/>
          </a:bodyPr>
          <a:lstStyle/>
          <a:p>
            <a:pPr marL="342900" indent="-342900">
              <a:lnSpc>
                <a:spcPct val="130000"/>
              </a:lnSpc>
              <a:buFont typeface="Wingdings" panose="05000000000000000000" pitchFamily="2" charset="2"/>
              <a:buChar char="Ø"/>
            </a:pPr>
            <a:r>
              <a:rPr lang="en-US" altLang="zh-CN" sz="1800" dirty="0">
                <a:solidFill>
                  <a:schemeClr val="tx1"/>
                </a:solidFill>
              </a:rPr>
              <a:t>Hydraulic Models</a:t>
            </a:r>
            <a:endParaRPr lang="en-US" altLang="zh-CN" sz="1800" dirty="0">
              <a:solidFill>
                <a:srgbClr val="FF0000"/>
              </a:solidFill>
            </a:endParaRPr>
          </a:p>
        </p:txBody>
      </p:sp>
      <p:sp>
        <p:nvSpPr>
          <p:cNvPr id="13" name="TextBox 38">
            <a:extLst>
              <a:ext uri="{FF2B5EF4-FFF2-40B4-BE49-F238E27FC236}">
                <a16:creationId xmlns:a16="http://schemas.microsoft.com/office/drawing/2014/main" id="{1BFD59CC-A5E7-46F3-B462-2C8A55950BCD}"/>
              </a:ext>
            </a:extLst>
          </p:cNvPr>
          <p:cNvSpPr txBox="1"/>
          <p:nvPr/>
        </p:nvSpPr>
        <p:spPr>
          <a:xfrm>
            <a:off x="608701" y="6204653"/>
            <a:ext cx="1065140" cy="288032"/>
          </a:xfrm>
          <a:prstGeom prst="rect">
            <a:avLst/>
          </a:prstGeom>
          <a:solidFill>
            <a:schemeClr val="bg1"/>
          </a:solidFill>
        </p:spPr>
        <p:txBody>
          <a:bodyPr wrap="square" lIns="36000" tIns="36000" rIns="36000" bIns="36000" rtlCol="0">
            <a:spAutoFit/>
          </a:bodyPr>
          <a:lstStyle/>
          <a:p>
            <a:pPr algn="ctr"/>
            <a:r>
              <a:rPr lang="en-US" altLang="zh-CN" sz="1400" dirty="0">
                <a:solidFill>
                  <a:srgbClr val="0000FF"/>
                </a:solidFill>
              </a:rPr>
              <a:t>Leakage</a:t>
            </a:r>
            <a:endParaRPr lang="zh-CN" altLang="en-US" sz="1400" dirty="0">
              <a:solidFill>
                <a:srgbClr val="0000FF"/>
              </a:solidFill>
            </a:endParaRPr>
          </a:p>
        </p:txBody>
      </p:sp>
      <p:sp>
        <p:nvSpPr>
          <p:cNvPr id="14" name="TextBox 38">
            <a:extLst>
              <a:ext uri="{FF2B5EF4-FFF2-40B4-BE49-F238E27FC236}">
                <a16:creationId xmlns:a16="http://schemas.microsoft.com/office/drawing/2014/main" id="{3F1FB0AB-4B69-4C86-855F-4F9E845EE06C}"/>
              </a:ext>
            </a:extLst>
          </p:cNvPr>
          <p:cNvSpPr txBox="1"/>
          <p:nvPr/>
        </p:nvSpPr>
        <p:spPr>
          <a:xfrm>
            <a:off x="2586505" y="6204653"/>
            <a:ext cx="1065140" cy="288032"/>
          </a:xfrm>
          <a:prstGeom prst="rect">
            <a:avLst/>
          </a:prstGeom>
          <a:solidFill>
            <a:schemeClr val="bg1"/>
          </a:solidFill>
        </p:spPr>
        <p:txBody>
          <a:bodyPr wrap="square" lIns="36000" tIns="36000" rIns="36000" bIns="36000" rtlCol="0">
            <a:spAutoFit/>
          </a:bodyPr>
          <a:lstStyle/>
          <a:p>
            <a:pPr algn="ctr"/>
            <a:r>
              <a:rPr lang="en-US" altLang="zh-CN" sz="1400" dirty="0">
                <a:solidFill>
                  <a:srgbClr val="0000FF"/>
                </a:solidFill>
              </a:rPr>
              <a:t>Breakage</a:t>
            </a:r>
            <a:endParaRPr lang="zh-CN" altLang="en-US" sz="1400" dirty="0">
              <a:solidFill>
                <a:srgbClr val="0000FF"/>
              </a:solidFill>
            </a:endParaRPr>
          </a:p>
        </p:txBody>
      </p:sp>
      <p:sp>
        <p:nvSpPr>
          <p:cNvPr id="15" name="TextBox 38">
            <a:extLst>
              <a:ext uri="{FF2B5EF4-FFF2-40B4-BE49-F238E27FC236}">
                <a16:creationId xmlns:a16="http://schemas.microsoft.com/office/drawing/2014/main" id="{84209F01-C254-43A9-90B6-8C39B87FCE8E}"/>
              </a:ext>
            </a:extLst>
          </p:cNvPr>
          <p:cNvSpPr txBox="1"/>
          <p:nvPr/>
        </p:nvSpPr>
        <p:spPr>
          <a:xfrm>
            <a:off x="4175420" y="5797360"/>
            <a:ext cx="2318817" cy="288147"/>
          </a:xfrm>
          <a:prstGeom prst="rect">
            <a:avLst/>
          </a:prstGeom>
          <a:solidFill>
            <a:schemeClr val="bg1"/>
          </a:solidFill>
        </p:spPr>
        <p:txBody>
          <a:bodyPr wrap="square" lIns="36000" tIns="36000" rIns="36000" bIns="36000" rtlCol="0">
            <a:spAutoFit/>
          </a:bodyPr>
          <a:lstStyle/>
          <a:p>
            <a:pPr algn="ctr"/>
            <a:r>
              <a:rPr lang="en-US" altLang="zh-CN" sz="1400" dirty="0">
                <a:solidFill>
                  <a:srgbClr val="0000FF"/>
                </a:solidFill>
              </a:rPr>
              <a:t>Pressure Dependent Demand</a:t>
            </a:r>
            <a:endParaRPr lang="zh-CN" altLang="en-US" sz="1400" dirty="0">
              <a:solidFill>
                <a:srgbClr val="0000FF"/>
              </a:solidFill>
            </a:endParaRPr>
          </a:p>
        </p:txBody>
      </p:sp>
      <p:pic>
        <p:nvPicPr>
          <p:cNvPr id="16" name="图片 15">
            <a:extLst>
              <a:ext uri="{FF2B5EF4-FFF2-40B4-BE49-F238E27FC236}">
                <a16:creationId xmlns:a16="http://schemas.microsoft.com/office/drawing/2014/main" id="{5A01EB7E-FD86-41F2-A07B-A55C2657585F}"/>
              </a:ext>
            </a:extLst>
          </p:cNvPr>
          <p:cNvPicPr>
            <a:picLocks noChangeAspect="1"/>
          </p:cNvPicPr>
          <p:nvPr/>
        </p:nvPicPr>
        <p:blipFill>
          <a:blip r:embed="rId11"/>
          <a:stretch>
            <a:fillRect/>
          </a:stretch>
        </p:blipFill>
        <p:spPr>
          <a:xfrm>
            <a:off x="166932" y="1415789"/>
            <a:ext cx="6109319" cy="2611617"/>
          </a:xfrm>
          <a:prstGeom prst="rect">
            <a:avLst/>
          </a:prstGeom>
        </p:spPr>
      </p:pic>
      <p:sp>
        <p:nvSpPr>
          <p:cNvPr id="17" name="TextBox 5">
            <a:extLst>
              <a:ext uri="{FF2B5EF4-FFF2-40B4-BE49-F238E27FC236}">
                <a16:creationId xmlns:a16="http://schemas.microsoft.com/office/drawing/2014/main" id="{DF006AB7-587C-4DC0-A394-4C48217FF429}"/>
              </a:ext>
            </a:extLst>
          </p:cNvPr>
          <p:cNvSpPr txBox="1"/>
          <p:nvPr/>
        </p:nvSpPr>
        <p:spPr>
          <a:xfrm>
            <a:off x="191985" y="963761"/>
            <a:ext cx="3993631" cy="413447"/>
          </a:xfrm>
          <a:prstGeom prst="rect">
            <a:avLst/>
          </a:prstGeom>
          <a:noFill/>
        </p:spPr>
        <p:txBody>
          <a:bodyPr wrap="square" rtlCol="0">
            <a:spAutoFit/>
          </a:bodyPr>
          <a:lstStyle/>
          <a:p>
            <a:pPr marL="342900" indent="-342900">
              <a:lnSpc>
                <a:spcPct val="130000"/>
              </a:lnSpc>
              <a:buFont typeface="Wingdings" panose="05000000000000000000" pitchFamily="2" charset="2"/>
              <a:buChar char="Ø"/>
            </a:pPr>
            <a:r>
              <a:rPr lang="en-US" altLang="zh-CN" sz="1800" dirty="0">
                <a:solidFill>
                  <a:schemeClr val="tx1"/>
                </a:solidFill>
              </a:rPr>
              <a:t>Time-varying state of WDS </a:t>
            </a:r>
            <a:endParaRPr lang="en-US" altLang="zh-CN" sz="1800" dirty="0">
              <a:solidFill>
                <a:srgbClr val="FF0000"/>
              </a:solidFill>
            </a:endParaRPr>
          </a:p>
        </p:txBody>
      </p:sp>
      <p:sp>
        <p:nvSpPr>
          <p:cNvPr id="18" name="灯片编号占位符 17">
            <a:extLst>
              <a:ext uri="{FF2B5EF4-FFF2-40B4-BE49-F238E27FC236}">
                <a16:creationId xmlns:a16="http://schemas.microsoft.com/office/drawing/2014/main" id="{7514F90F-99E8-46C8-9A5A-E13AFE22706A}"/>
              </a:ext>
            </a:extLst>
          </p:cNvPr>
          <p:cNvSpPr>
            <a:spLocks noGrp="1"/>
          </p:cNvSpPr>
          <p:nvPr>
            <p:ph type="sldNum" sz="quarter" idx="11"/>
          </p:nvPr>
        </p:nvSpPr>
        <p:spPr/>
        <p:txBody>
          <a:bodyPr/>
          <a:lstStyle/>
          <a:p>
            <a:fld id="{394AF2FD-F320-4CD6-9F84-CD87F3EC1347}" type="slidenum">
              <a:rPr lang="zh-CN" altLang="en-US" smtClean="0"/>
              <a:t>10</a:t>
            </a:fld>
            <a:endParaRPr lang="zh-CN" altLang="en-US"/>
          </a:p>
        </p:txBody>
      </p:sp>
    </p:spTree>
    <p:extLst>
      <p:ext uri="{BB962C8B-B14F-4D97-AF65-F5344CB8AC3E}">
        <p14:creationId xmlns:p14="http://schemas.microsoft.com/office/powerpoint/2010/main" val="25810452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a:spLocks noChangeArrowheads="1"/>
          </p:cNvSpPr>
          <p:nvPr/>
        </p:nvSpPr>
        <p:spPr bwMode="auto">
          <a:xfrm>
            <a:off x="0" y="764704"/>
            <a:ext cx="9144000" cy="69850"/>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F0101"/>
          </a:solidFill>
          <a:ln w="9525">
            <a:solidFill>
              <a:srgbClr val="AF0101"/>
            </a:solidFill>
            <a:round/>
            <a:headEnd/>
            <a:tailEnd/>
          </a:ln>
        </p:spPr>
        <p:txBody>
          <a:bodyPr/>
          <a:lstStyle/>
          <a:p>
            <a:endParaRPr lang="zh-CN" altLang="en-US"/>
          </a:p>
        </p:txBody>
      </p:sp>
      <p:sp>
        <p:nvSpPr>
          <p:cNvPr id="4" name="Rectangle 2"/>
          <p:cNvSpPr>
            <a:spLocks noChangeArrowheads="1"/>
          </p:cNvSpPr>
          <p:nvPr/>
        </p:nvSpPr>
        <p:spPr bwMode="auto">
          <a:xfrm>
            <a:off x="95250" y="231101"/>
            <a:ext cx="872522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eaLnBrk="1" hangingPunct="1"/>
            <a:r>
              <a:rPr lang="en-US" altLang="zh-CN" sz="2200" dirty="0">
                <a:solidFill>
                  <a:schemeClr val="tx1"/>
                </a:solidFill>
              </a:rPr>
              <a:t>3. Recovery Activity Assignment: The priority of damaged pipeline reparation </a:t>
            </a:r>
            <a:endParaRPr lang="zh-CN" altLang="en-US" sz="2200" dirty="0">
              <a:solidFill>
                <a:schemeClr val="tx1"/>
              </a:solidFill>
            </a:endParaRPr>
          </a:p>
        </p:txBody>
      </p:sp>
      <p:sp>
        <p:nvSpPr>
          <p:cNvPr id="8" name="TextBox 5">
            <a:extLst>
              <a:ext uri="{FF2B5EF4-FFF2-40B4-BE49-F238E27FC236}">
                <a16:creationId xmlns:a16="http://schemas.microsoft.com/office/drawing/2014/main" id="{F64C3A8F-5C86-47A2-87DB-71544C0F4C4F}"/>
              </a:ext>
            </a:extLst>
          </p:cNvPr>
          <p:cNvSpPr txBox="1"/>
          <p:nvPr/>
        </p:nvSpPr>
        <p:spPr>
          <a:xfrm>
            <a:off x="281397" y="4840120"/>
            <a:ext cx="8352928" cy="1493742"/>
          </a:xfrm>
          <a:prstGeom prst="rect">
            <a:avLst/>
          </a:prstGeom>
          <a:noFill/>
        </p:spPr>
        <p:txBody>
          <a:bodyPr wrap="square" rtlCol="0">
            <a:spAutoFit/>
          </a:bodyPr>
          <a:lstStyle/>
          <a:p>
            <a:pPr>
              <a:lnSpc>
                <a:spcPct val="130000"/>
              </a:lnSpc>
            </a:pPr>
            <a:r>
              <a:rPr lang="en-US" altLang="zh-CN" sz="1800" dirty="0">
                <a:solidFill>
                  <a:schemeClr val="tx1"/>
                </a:solidFill>
              </a:rPr>
              <a:t>Discrete Event Dynamic System Model (similar with Queuing system(</a:t>
            </a:r>
            <a:r>
              <a:rPr lang="zh-CN" altLang="en-US" sz="1800" dirty="0">
                <a:solidFill>
                  <a:schemeClr val="tx1"/>
                </a:solidFill>
              </a:rPr>
              <a:t>排队系统</a:t>
            </a:r>
            <a:r>
              <a:rPr lang="en-US" altLang="zh-CN" sz="1800" dirty="0">
                <a:solidFill>
                  <a:schemeClr val="tx1"/>
                </a:solidFill>
              </a:rPr>
              <a:t>))</a:t>
            </a:r>
          </a:p>
          <a:p>
            <a:pPr marL="342900" indent="-342900">
              <a:lnSpc>
                <a:spcPct val="130000"/>
              </a:lnSpc>
              <a:buFont typeface="Wingdings" panose="05000000000000000000" pitchFamily="2" charset="2"/>
              <a:buChar char="Ø"/>
            </a:pPr>
            <a:r>
              <a:rPr lang="en-US" altLang="zh-CN" sz="1800" dirty="0">
                <a:solidFill>
                  <a:schemeClr val="tx1"/>
                </a:solidFill>
              </a:rPr>
              <a:t>Global Optimization Model; </a:t>
            </a:r>
            <a:r>
              <a:rPr lang="zh-CN" altLang="en-US" sz="1800" dirty="0">
                <a:solidFill>
                  <a:schemeClr val="tx1"/>
                </a:solidFill>
              </a:rPr>
              <a:t>全局最优化策略</a:t>
            </a:r>
            <a:endParaRPr lang="en-US" altLang="zh-CN" sz="1800" dirty="0">
              <a:solidFill>
                <a:schemeClr val="tx1"/>
              </a:solidFill>
            </a:endParaRPr>
          </a:p>
          <a:p>
            <a:pPr marL="342900" indent="-342900">
              <a:lnSpc>
                <a:spcPct val="130000"/>
              </a:lnSpc>
              <a:buFont typeface="Wingdings" panose="05000000000000000000" pitchFamily="2" charset="2"/>
              <a:buChar char="Ø"/>
            </a:pPr>
            <a:r>
              <a:rPr lang="en-US" altLang="zh-CN" sz="1800" dirty="0">
                <a:solidFill>
                  <a:schemeClr val="tx1"/>
                </a:solidFill>
              </a:rPr>
              <a:t>Greedy Scheduling; </a:t>
            </a:r>
            <a:r>
              <a:rPr lang="zh-CN" altLang="en-US" sz="1800" dirty="0">
                <a:solidFill>
                  <a:schemeClr val="tx1"/>
                </a:solidFill>
              </a:rPr>
              <a:t>贪心策略</a:t>
            </a:r>
            <a:endParaRPr lang="en-US" altLang="zh-CN" sz="1800" dirty="0">
              <a:solidFill>
                <a:schemeClr val="tx1"/>
              </a:solidFill>
            </a:endParaRPr>
          </a:p>
          <a:p>
            <a:pPr marL="342900" indent="-342900">
              <a:lnSpc>
                <a:spcPct val="130000"/>
              </a:lnSpc>
              <a:buFont typeface="Wingdings" panose="05000000000000000000" pitchFamily="2" charset="2"/>
              <a:buChar char="Ø"/>
            </a:pPr>
            <a:r>
              <a:rPr lang="en-US" altLang="zh-CN" sz="1800" dirty="0">
                <a:solidFill>
                  <a:schemeClr val="tx1"/>
                </a:solidFill>
              </a:rPr>
              <a:t>Heuristic Approach;  </a:t>
            </a:r>
            <a:r>
              <a:rPr lang="zh-CN" altLang="en-US" sz="1800" dirty="0">
                <a:solidFill>
                  <a:schemeClr val="tx1"/>
                </a:solidFill>
              </a:rPr>
              <a:t>启发式</a:t>
            </a:r>
            <a:r>
              <a:rPr lang="en-US" altLang="zh-CN" sz="1800" dirty="0">
                <a:solidFill>
                  <a:schemeClr val="tx1"/>
                </a:solidFill>
              </a:rPr>
              <a:t>/</a:t>
            </a:r>
            <a:r>
              <a:rPr lang="zh-CN" altLang="en-US" sz="1800" dirty="0">
                <a:solidFill>
                  <a:schemeClr val="tx1"/>
                </a:solidFill>
              </a:rPr>
              <a:t>经验策略</a:t>
            </a:r>
            <a:endParaRPr lang="en-US" altLang="zh-CN" sz="1800" dirty="0">
              <a:solidFill>
                <a:schemeClr val="tx1"/>
              </a:solidFill>
            </a:endParaRPr>
          </a:p>
        </p:txBody>
      </p:sp>
      <p:pic>
        <p:nvPicPr>
          <p:cNvPr id="3" name="图片 2">
            <a:extLst>
              <a:ext uri="{FF2B5EF4-FFF2-40B4-BE49-F238E27FC236}">
                <a16:creationId xmlns:a16="http://schemas.microsoft.com/office/drawing/2014/main" id="{B5AC9374-515C-4B26-95FB-08D0A62F09EC}"/>
              </a:ext>
            </a:extLst>
          </p:cNvPr>
          <p:cNvPicPr>
            <a:picLocks noChangeAspect="1"/>
          </p:cNvPicPr>
          <p:nvPr/>
        </p:nvPicPr>
        <p:blipFill>
          <a:blip r:embed="rId3"/>
          <a:stretch>
            <a:fillRect/>
          </a:stretch>
        </p:blipFill>
        <p:spPr>
          <a:xfrm>
            <a:off x="4580359" y="1010378"/>
            <a:ext cx="3163811" cy="1834775"/>
          </a:xfrm>
          <a:prstGeom prst="rect">
            <a:avLst/>
          </a:prstGeom>
        </p:spPr>
      </p:pic>
      <p:pic>
        <p:nvPicPr>
          <p:cNvPr id="5" name="图片 4">
            <a:extLst>
              <a:ext uri="{FF2B5EF4-FFF2-40B4-BE49-F238E27FC236}">
                <a16:creationId xmlns:a16="http://schemas.microsoft.com/office/drawing/2014/main" id="{02B5DE60-5A11-40D1-B921-1580F589CACC}"/>
              </a:ext>
            </a:extLst>
          </p:cNvPr>
          <p:cNvPicPr>
            <a:picLocks noChangeAspect="1"/>
          </p:cNvPicPr>
          <p:nvPr/>
        </p:nvPicPr>
        <p:blipFill>
          <a:blip r:embed="rId4"/>
          <a:stretch>
            <a:fillRect/>
          </a:stretch>
        </p:blipFill>
        <p:spPr>
          <a:xfrm>
            <a:off x="4603949" y="2953801"/>
            <a:ext cx="3163810" cy="1839149"/>
          </a:xfrm>
          <a:prstGeom prst="rect">
            <a:avLst/>
          </a:prstGeom>
        </p:spPr>
      </p:pic>
      <p:pic>
        <p:nvPicPr>
          <p:cNvPr id="9" name="图片 8">
            <a:extLst>
              <a:ext uri="{FF2B5EF4-FFF2-40B4-BE49-F238E27FC236}">
                <a16:creationId xmlns:a16="http://schemas.microsoft.com/office/drawing/2014/main" id="{FA9E6FE8-F5C2-4B9A-9CE1-56E117B08778}"/>
              </a:ext>
            </a:extLst>
          </p:cNvPr>
          <p:cNvPicPr>
            <a:picLocks noChangeAspect="1"/>
          </p:cNvPicPr>
          <p:nvPr/>
        </p:nvPicPr>
        <p:blipFill>
          <a:blip r:embed="rId5"/>
          <a:stretch>
            <a:fillRect/>
          </a:stretch>
        </p:blipFill>
        <p:spPr>
          <a:xfrm>
            <a:off x="398065" y="1123124"/>
            <a:ext cx="3998089" cy="2305875"/>
          </a:xfrm>
          <a:prstGeom prst="rect">
            <a:avLst/>
          </a:prstGeom>
        </p:spPr>
      </p:pic>
      <p:pic>
        <p:nvPicPr>
          <p:cNvPr id="10" name="图片 9">
            <a:extLst>
              <a:ext uri="{FF2B5EF4-FFF2-40B4-BE49-F238E27FC236}">
                <a16:creationId xmlns:a16="http://schemas.microsoft.com/office/drawing/2014/main" id="{A7B20FE8-143A-4463-9F98-D7D399D6792B}"/>
              </a:ext>
            </a:extLst>
          </p:cNvPr>
          <p:cNvPicPr>
            <a:picLocks noChangeAspect="1"/>
          </p:cNvPicPr>
          <p:nvPr/>
        </p:nvPicPr>
        <p:blipFill>
          <a:blip r:embed="rId6"/>
          <a:stretch>
            <a:fillRect/>
          </a:stretch>
        </p:blipFill>
        <p:spPr>
          <a:xfrm>
            <a:off x="218952" y="3476169"/>
            <a:ext cx="4297114" cy="1107117"/>
          </a:xfrm>
          <a:prstGeom prst="rect">
            <a:avLst/>
          </a:prstGeom>
        </p:spPr>
      </p:pic>
      <p:sp>
        <p:nvSpPr>
          <p:cNvPr id="11" name="灯片编号占位符 10">
            <a:extLst>
              <a:ext uri="{FF2B5EF4-FFF2-40B4-BE49-F238E27FC236}">
                <a16:creationId xmlns:a16="http://schemas.microsoft.com/office/drawing/2014/main" id="{DDDEB110-6ED8-4AD8-9211-E57D8734C61B}"/>
              </a:ext>
            </a:extLst>
          </p:cNvPr>
          <p:cNvSpPr>
            <a:spLocks noGrp="1"/>
          </p:cNvSpPr>
          <p:nvPr>
            <p:ph type="sldNum" sz="quarter" idx="11"/>
          </p:nvPr>
        </p:nvSpPr>
        <p:spPr/>
        <p:txBody>
          <a:bodyPr/>
          <a:lstStyle/>
          <a:p>
            <a:fld id="{394AF2FD-F320-4CD6-9F84-CD87F3EC1347}" type="slidenum">
              <a:rPr lang="zh-CN" altLang="en-US" smtClean="0"/>
              <a:t>11</a:t>
            </a:fld>
            <a:endParaRPr lang="zh-CN" altLang="en-US"/>
          </a:p>
        </p:txBody>
      </p:sp>
    </p:spTree>
    <p:extLst>
      <p:ext uri="{BB962C8B-B14F-4D97-AF65-F5344CB8AC3E}">
        <p14:creationId xmlns:p14="http://schemas.microsoft.com/office/powerpoint/2010/main" val="892270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a:spLocks noChangeArrowheads="1"/>
          </p:cNvSpPr>
          <p:nvPr/>
        </p:nvSpPr>
        <p:spPr bwMode="auto">
          <a:xfrm>
            <a:off x="0" y="764704"/>
            <a:ext cx="9144000" cy="69850"/>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F0101"/>
          </a:solidFill>
          <a:ln w="9525">
            <a:solidFill>
              <a:srgbClr val="AF0101"/>
            </a:solidFill>
            <a:round/>
            <a:headEnd/>
            <a:tailEnd/>
          </a:ln>
        </p:spPr>
        <p:txBody>
          <a:bodyPr/>
          <a:lstStyle/>
          <a:p>
            <a:endParaRPr lang="zh-CN" altLang="en-US"/>
          </a:p>
        </p:txBody>
      </p:sp>
      <p:pic>
        <p:nvPicPr>
          <p:cNvPr id="5" name="图片 4">
            <a:extLst>
              <a:ext uri="{FF2B5EF4-FFF2-40B4-BE49-F238E27FC236}">
                <a16:creationId xmlns:a16="http://schemas.microsoft.com/office/drawing/2014/main" id="{F9FF0409-FAF6-485F-A8D9-525C08B49E51}"/>
              </a:ext>
            </a:extLst>
          </p:cNvPr>
          <p:cNvPicPr>
            <a:picLocks noChangeAspect="1"/>
          </p:cNvPicPr>
          <p:nvPr/>
        </p:nvPicPr>
        <p:blipFill>
          <a:blip r:embed="rId3"/>
          <a:stretch>
            <a:fillRect/>
          </a:stretch>
        </p:blipFill>
        <p:spPr>
          <a:xfrm>
            <a:off x="21754" y="937270"/>
            <a:ext cx="6686179" cy="5475047"/>
          </a:xfrm>
          <a:prstGeom prst="rect">
            <a:avLst/>
          </a:prstGeom>
        </p:spPr>
      </p:pic>
      <p:sp>
        <p:nvSpPr>
          <p:cNvPr id="7" name="Rectangle 2">
            <a:extLst>
              <a:ext uri="{FF2B5EF4-FFF2-40B4-BE49-F238E27FC236}">
                <a16:creationId xmlns:a16="http://schemas.microsoft.com/office/drawing/2014/main" id="{FC7C256A-9409-4B05-A7A8-9425BC702D8F}"/>
              </a:ext>
            </a:extLst>
          </p:cNvPr>
          <p:cNvSpPr>
            <a:spLocks noChangeArrowheads="1"/>
          </p:cNvSpPr>
          <p:nvPr/>
        </p:nvSpPr>
        <p:spPr bwMode="auto">
          <a:xfrm>
            <a:off x="95250" y="231101"/>
            <a:ext cx="872522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eaLnBrk="1" hangingPunct="1"/>
            <a:r>
              <a:rPr lang="en-US" altLang="zh-CN" sz="2200" dirty="0">
                <a:solidFill>
                  <a:schemeClr val="tx1"/>
                </a:solidFill>
              </a:rPr>
              <a:t>3. Recovery Activity Assignment: The priority of damaged pipeline reparation </a:t>
            </a:r>
            <a:endParaRPr lang="zh-CN" altLang="en-US" sz="2200" dirty="0">
              <a:solidFill>
                <a:schemeClr val="tx1"/>
              </a:solidFill>
            </a:endParaRPr>
          </a:p>
        </p:txBody>
      </p:sp>
      <p:pic>
        <p:nvPicPr>
          <p:cNvPr id="8" name="图片 7">
            <a:extLst>
              <a:ext uri="{FF2B5EF4-FFF2-40B4-BE49-F238E27FC236}">
                <a16:creationId xmlns:a16="http://schemas.microsoft.com/office/drawing/2014/main" id="{849FE509-F21E-40EE-B334-51FCDB07EB7E}"/>
              </a:ext>
            </a:extLst>
          </p:cNvPr>
          <p:cNvPicPr>
            <a:picLocks noChangeAspect="1"/>
          </p:cNvPicPr>
          <p:nvPr/>
        </p:nvPicPr>
        <p:blipFill>
          <a:blip r:embed="rId4"/>
          <a:stretch>
            <a:fillRect/>
          </a:stretch>
        </p:blipFill>
        <p:spPr>
          <a:xfrm>
            <a:off x="6588787" y="937270"/>
            <a:ext cx="2527729" cy="3226302"/>
          </a:xfrm>
          <a:prstGeom prst="rect">
            <a:avLst/>
          </a:prstGeom>
        </p:spPr>
      </p:pic>
      <p:sp>
        <p:nvSpPr>
          <p:cNvPr id="9" name="TextBox 5">
            <a:extLst>
              <a:ext uri="{FF2B5EF4-FFF2-40B4-BE49-F238E27FC236}">
                <a16:creationId xmlns:a16="http://schemas.microsoft.com/office/drawing/2014/main" id="{999D9045-89B6-49AC-A986-E1D8C107D68C}"/>
              </a:ext>
            </a:extLst>
          </p:cNvPr>
          <p:cNvSpPr txBox="1"/>
          <p:nvPr/>
        </p:nvSpPr>
        <p:spPr>
          <a:xfrm>
            <a:off x="6156176" y="4077072"/>
            <a:ext cx="2808312" cy="2574038"/>
          </a:xfrm>
          <a:prstGeom prst="rect">
            <a:avLst/>
          </a:prstGeom>
          <a:noFill/>
        </p:spPr>
        <p:txBody>
          <a:bodyPr wrap="square" rtlCol="0">
            <a:spAutoFit/>
          </a:bodyPr>
          <a:lstStyle/>
          <a:p>
            <a:pPr>
              <a:lnSpc>
                <a:spcPct val="130000"/>
              </a:lnSpc>
            </a:pPr>
            <a:r>
              <a:rPr lang="en-US" altLang="zh-CN" sz="1800" dirty="0">
                <a:solidFill>
                  <a:schemeClr val="tx1"/>
                </a:solidFill>
              </a:rPr>
              <a:t>WDS of B-City </a:t>
            </a:r>
          </a:p>
          <a:p>
            <a:pPr marL="342900" indent="-342900">
              <a:lnSpc>
                <a:spcPct val="130000"/>
              </a:lnSpc>
              <a:buFont typeface="Wingdings" panose="05000000000000000000" pitchFamily="2" charset="2"/>
              <a:buChar char="Ø"/>
            </a:pPr>
            <a:r>
              <a:rPr lang="en-US" altLang="zh-CN" sz="1800" dirty="0">
                <a:solidFill>
                  <a:schemeClr val="tx1"/>
                </a:solidFill>
              </a:rPr>
              <a:t>4909 nodes; 6404 pipes;</a:t>
            </a:r>
          </a:p>
          <a:p>
            <a:pPr marL="342900" indent="-342900">
              <a:lnSpc>
                <a:spcPct val="130000"/>
              </a:lnSpc>
              <a:buFont typeface="Wingdings" panose="05000000000000000000" pitchFamily="2" charset="2"/>
              <a:buChar char="Ø"/>
            </a:pPr>
            <a:r>
              <a:rPr lang="en-US" altLang="zh-CN" sz="1800" dirty="0">
                <a:solidFill>
                  <a:schemeClr val="tx1"/>
                </a:solidFill>
              </a:rPr>
              <a:t>1 Reservoir; </a:t>
            </a:r>
          </a:p>
          <a:p>
            <a:pPr marL="342900" indent="-342900">
              <a:lnSpc>
                <a:spcPct val="130000"/>
              </a:lnSpc>
              <a:buFont typeface="Wingdings" panose="05000000000000000000" pitchFamily="2" charset="2"/>
              <a:buChar char="Ø"/>
            </a:pPr>
            <a:r>
              <a:rPr lang="en-US" altLang="zh-CN" sz="1800" dirty="0">
                <a:solidFill>
                  <a:schemeClr val="tx1"/>
                </a:solidFill>
              </a:rPr>
              <a:t>5 Tanks; 4 Pumps;</a:t>
            </a:r>
          </a:p>
          <a:p>
            <a:pPr marL="342900" indent="-342900">
              <a:lnSpc>
                <a:spcPct val="130000"/>
              </a:lnSpc>
              <a:buFont typeface="Wingdings" panose="05000000000000000000" pitchFamily="2" charset="2"/>
              <a:buChar char="Ø"/>
            </a:pPr>
            <a:r>
              <a:rPr lang="en-US" altLang="zh-CN" sz="1800" dirty="0">
                <a:solidFill>
                  <a:schemeClr val="tx1"/>
                </a:solidFill>
              </a:rPr>
              <a:t>5 Damage Scenarios:</a:t>
            </a:r>
          </a:p>
          <a:p>
            <a:pPr>
              <a:lnSpc>
                <a:spcPct val="130000"/>
              </a:lnSpc>
            </a:pPr>
            <a:r>
              <a:rPr lang="en-US" altLang="zh-CN" sz="1800" dirty="0">
                <a:solidFill>
                  <a:schemeClr val="tx1"/>
                </a:solidFill>
              </a:rPr>
              <a:t>       21-31 Breaks;</a:t>
            </a:r>
          </a:p>
          <a:p>
            <a:pPr>
              <a:lnSpc>
                <a:spcPct val="130000"/>
              </a:lnSpc>
            </a:pPr>
            <a:r>
              <a:rPr lang="en-US" altLang="zh-CN" sz="1800" dirty="0">
                <a:solidFill>
                  <a:schemeClr val="tx1"/>
                </a:solidFill>
              </a:rPr>
              <a:t>       77-121 Leaks;</a:t>
            </a:r>
          </a:p>
        </p:txBody>
      </p:sp>
      <p:sp>
        <p:nvSpPr>
          <p:cNvPr id="10" name="灯片编号占位符 9">
            <a:extLst>
              <a:ext uri="{FF2B5EF4-FFF2-40B4-BE49-F238E27FC236}">
                <a16:creationId xmlns:a16="http://schemas.microsoft.com/office/drawing/2014/main" id="{FE7EA82E-0764-401D-A978-BD250441814F}"/>
              </a:ext>
            </a:extLst>
          </p:cNvPr>
          <p:cNvSpPr>
            <a:spLocks noGrp="1"/>
          </p:cNvSpPr>
          <p:nvPr>
            <p:ph type="sldNum" sz="quarter" idx="11"/>
          </p:nvPr>
        </p:nvSpPr>
        <p:spPr/>
        <p:txBody>
          <a:bodyPr/>
          <a:lstStyle/>
          <a:p>
            <a:fld id="{394AF2FD-F320-4CD6-9F84-CD87F3EC1347}" type="slidenum">
              <a:rPr lang="zh-CN" altLang="en-US" smtClean="0"/>
              <a:t>12</a:t>
            </a:fld>
            <a:endParaRPr lang="zh-CN" altLang="en-US"/>
          </a:p>
        </p:txBody>
      </p:sp>
    </p:spTree>
    <p:extLst>
      <p:ext uri="{BB962C8B-B14F-4D97-AF65-F5344CB8AC3E}">
        <p14:creationId xmlns:p14="http://schemas.microsoft.com/office/powerpoint/2010/main" val="3773736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a:spLocks noChangeArrowheads="1"/>
          </p:cNvSpPr>
          <p:nvPr/>
        </p:nvSpPr>
        <p:spPr bwMode="auto">
          <a:xfrm>
            <a:off x="0" y="764704"/>
            <a:ext cx="9144000" cy="69850"/>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F0101"/>
          </a:solidFill>
          <a:ln w="9525">
            <a:solidFill>
              <a:srgbClr val="AF0101"/>
            </a:solidFill>
            <a:round/>
            <a:headEnd/>
            <a:tailEnd/>
          </a:ln>
        </p:spPr>
        <p:txBody>
          <a:bodyPr/>
          <a:lstStyle/>
          <a:p>
            <a:endParaRPr lang="zh-CN" altLang="en-US"/>
          </a:p>
        </p:txBody>
      </p:sp>
      <p:pic>
        <p:nvPicPr>
          <p:cNvPr id="8" name="图片 7">
            <a:extLst>
              <a:ext uri="{FF2B5EF4-FFF2-40B4-BE49-F238E27FC236}">
                <a16:creationId xmlns:a16="http://schemas.microsoft.com/office/drawing/2014/main" id="{B589E6C4-11B3-4B1A-8A1B-660E96859A5C}"/>
              </a:ext>
            </a:extLst>
          </p:cNvPr>
          <p:cNvPicPr>
            <a:picLocks noChangeAspect="1"/>
          </p:cNvPicPr>
          <p:nvPr/>
        </p:nvPicPr>
        <p:blipFill>
          <a:blip r:embed="rId3"/>
          <a:stretch>
            <a:fillRect/>
          </a:stretch>
        </p:blipFill>
        <p:spPr>
          <a:xfrm>
            <a:off x="293937" y="910321"/>
            <a:ext cx="4043392" cy="2619394"/>
          </a:xfrm>
          <a:prstGeom prst="rect">
            <a:avLst/>
          </a:prstGeom>
        </p:spPr>
      </p:pic>
      <p:sp>
        <p:nvSpPr>
          <p:cNvPr id="9" name="TextBox 5">
            <a:extLst>
              <a:ext uri="{FF2B5EF4-FFF2-40B4-BE49-F238E27FC236}">
                <a16:creationId xmlns:a16="http://schemas.microsoft.com/office/drawing/2014/main" id="{18A3E9B7-7758-464E-839F-637CAE01C8C9}"/>
              </a:ext>
            </a:extLst>
          </p:cNvPr>
          <p:cNvSpPr txBox="1"/>
          <p:nvPr/>
        </p:nvSpPr>
        <p:spPr>
          <a:xfrm>
            <a:off x="95250" y="3604452"/>
            <a:ext cx="8679210" cy="3259867"/>
          </a:xfrm>
          <a:prstGeom prst="rect">
            <a:avLst/>
          </a:prstGeom>
          <a:solidFill>
            <a:schemeClr val="bg1"/>
          </a:solidFill>
        </p:spPr>
        <p:txBody>
          <a:bodyPr wrap="square" rtlCol="0">
            <a:spAutoFit/>
          </a:bodyPr>
          <a:lstStyle/>
          <a:p>
            <a:pPr>
              <a:lnSpc>
                <a:spcPct val="130000"/>
              </a:lnSpc>
            </a:pPr>
            <a:r>
              <a:rPr lang="en-US" altLang="zh-CN" sz="1600" dirty="0">
                <a:solidFill>
                  <a:schemeClr val="tx1"/>
                </a:solidFill>
                <a:latin typeface="Arial" panose="020B0604020202020204" pitchFamily="34" charset="0"/>
                <a:cs typeface="Arial" panose="020B0604020202020204" pitchFamily="34" charset="0"/>
              </a:rPr>
              <a:t> EVALUATION OF POST-DISASTER RECOVERY MEASURES </a:t>
            </a:r>
          </a:p>
          <a:p>
            <a:pPr marL="342900" indent="-342900">
              <a:lnSpc>
                <a:spcPct val="130000"/>
              </a:lnSpc>
              <a:buFont typeface="Wingdings" panose="05000000000000000000" pitchFamily="2" charset="2"/>
              <a:buChar char="Ø"/>
            </a:pPr>
            <a:r>
              <a:rPr lang="en-US" altLang="zh-CN" sz="1600" dirty="0">
                <a:solidFill>
                  <a:schemeClr val="tx1"/>
                </a:solidFill>
                <a:latin typeface="Arial" panose="020B0604020202020204" pitchFamily="34" charset="0"/>
                <a:cs typeface="Arial" panose="020B0604020202020204" pitchFamily="34" charset="0"/>
              </a:rPr>
              <a:t>1) Time that the hospitals and the  firefighting  flows  are  without  supply;</a:t>
            </a:r>
          </a:p>
          <a:p>
            <a:pPr marL="342900" indent="-342900">
              <a:lnSpc>
                <a:spcPct val="130000"/>
              </a:lnSpc>
              <a:buFont typeface="Wingdings" panose="05000000000000000000" pitchFamily="2" charset="2"/>
              <a:buChar char="Ø"/>
            </a:pPr>
            <a:r>
              <a:rPr lang="en-US" altLang="zh-CN" sz="1600" dirty="0">
                <a:solidFill>
                  <a:schemeClr val="tx1"/>
                </a:solidFill>
                <a:latin typeface="Arial" panose="020B0604020202020204" pitchFamily="34" charset="0"/>
                <a:cs typeface="Arial" panose="020B0604020202020204" pitchFamily="34" charset="0"/>
              </a:rPr>
              <a:t>2) Rapidity  of  recovery  (time  until  the  system  recovers permanently 95% of its functionality – t95 in Figure 1);</a:t>
            </a:r>
          </a:p>
          <a:p>
            <a:pPr marL="342900" indent="-342900">
              <a:lnSpc>
                <a:spcPct val="130000"/>
              </a:lnSpc>
              <a:buFont typeface="Wingdings" panose="05000000000000000000" pitchFamily="2" charset="2"/>
              <a:buChar char="Ø"/>
            </a:pPr>
            <a:r>
              <a:rPr lang="en-US" altLang="zh-CN" sz="1600" dirty="0">
                <a:solidFill>
                  <a:srgbClr val="FF0000"/>
                </a:solidFill>
                <a:latin typeface="Arial" panose="020B0604020202020204" pitchFamily="34" charset="0"/>
                <a:cs typeface="Arial" panose="020B0604020202020204" pitchFamily="34" charset="0"/>
              </a:rPr>
              <a:t>3) Resilience Loss (accumulated loss of functionality from the occurrence of the disaster until full recovery – shaded area in Figure 1); </a:t>
            </a:r>
          </a:p>
          <a:p>
            <a:pPr marL="342900" indent="-342900">
              <a:lnSpc>
                <a:spcPct val="130000"/>
              </a:lnSpc>
              <a:buFont typeface="Wingdings" panose="05000000000000000000" pitchFamily="2" charset="2"/>
              <a:buChar char="Ø"/>
            </a:pPr>
            <a:r>
              <a:rPr lang="en-US" altLang="zh-CN" sz="1600" dirty="0">
                <a:solidFill>
                  <a:schemeClr val="tx1"/>
                </a:solidFill>
                <a:latin typeface="Arial" panose="020B0604020202020204" pitchFamily="34" charset="0"/>
                <a:cs typeface="Arial" panose="020B0604020202020204" pitchFamily="34" charset="0"/>
              </a:rPr>
              <a:t>4) Average time each consumer (node) is without service, </a:t>
            </a:r>
          </a:p>
          <a:p>
            <a:pPr marL="342900" indent="-342900">
              <a:lnSpc>
                <a:spcPct val="130000"/>
              </a:lnSpc>
              <a:buFont typeface="Wingdings" panose="05000000000000000000" pitchFamily="2" charset="2"/>
              <a:buChar char="Ø"/>
            </a:pPr>
            <a:r>
              <a:rPr lang="en-US" altLang="zh-CN" sz="1600" dirty="0">
                <a:solidFill>
                  <a:schemeClr val="tx1"/>
                </a:solidFill>
                <a:latin typeface="Arial" panose="020B0604020202020204" pitchFamily="34" charset="0"/>
                <a:cs typeface="Arial" panose="020B0604020202020204" pitchFamily="34" charset="0"/>
              </a:rPr>
              <a:t>5) Number of consumers (nodes) without service for more than 8 consecutive hours;</a:t>
            </a:r>
          </a:p>
          <a:p>
            <a:pPr marL="342900" indent="-342900">
              <a:lnSpc>
                <a:spcPct val="130000"/>
              </a:lnSpc>
              <a:buFont typeface="Wingdings" panose="05000000000000000000" pitchFamily="2" charset="2"/>
              <a:buChar char="Ø"/>
            </a:pPr>
            <a:r>
              <a:rPr lang="en-US" altLang="zh-CN" sz="1600" dirty="0">
                <a:solidFill>
                  <a:schemeClr val="tx1"/>
                </a:solidFill>
                <a:latin typeface="Arial" panose="020B0604020202020204" pitchFamily="34" charset="0"/>
                <a:cs typeface="Arial" panose="020B0604020202020204" pitchFamily="34" charset="0"/>
              </a:rPr>
              <a:t>6) Volume of water lost during the next 7 days after the event. </a:t>
            </a:r>
            <a:endParaRPr lang="en-US" altLang="zh-CN" sz="1600" dirty="0">
              <a:solidFill>
                <a:srgbClr val="FF0000"/>
              </a:solidFill>
              <a:latin typeface="Arial" panose="020B0604020202020204" pitchFamily="34" charset="0"/>
              <a:cs typeface="Arial" panose="020B0604020202020204" pitchFamily="34" charset="0"/>
            </a:endParaRPr>
          </a:p>
        </p:txBody>
      </p:sp>
      <p:pic>
        <p:nvPicPr>
          <p:cNvPr id="10" name="图片 9">
            <a:extLst>
              <a:ext uri="{FF2B5EF4-FFF2-40B4-BE49-F238E27FC236}">
                <a16:creationId xmlns:a16="http://schemas.microsoft.com/office/drawing/2014/main" id="{5E05FFEA-E42B-4B24-A77D-7CAE624E64E0}"/>
              </a:ext>
            </a:extLst>
          </p:cNvPr>
          <p:cNvPicPr>
            <a:picLocks noChangeAspect="1"/>
          </p:cNvPicPr>
          <p:nvPr/>
        </p:nvPicPr>
        <p:blipFill>
          <a:blip r:embed="rId4"/>
          <a:stretch>
            <a:fillRect/>
          </a:stretch>
        </p:blipFill>
        <p:spPr>
          <a:xfrm>
            <a:off x="4448175" y="939404"/>
            <a:ext cx="3508201" cy="2676854"/>
          </a:xfrm>
          <a:prstGeom prst="rect">
            <a:avLst/>
          </a:prstGeom>
        </p:spPr>
      </p:pic>
      <p:sp>
        <p:nvSpPr>
          <p:cNvPr id="7" name="Rectangle 2">
            <a:extLst>
              <a:ext uri="{FF2B5EF4-FFF2-40B4-BE49-F238E27FC236}">
                <a16:creationId xmlns:a16="http://schemas.microsoft.com/office/drawing/2014/main" id="{31F0D6BF-DCAC-4520-9E63-BB6B95AD0571}"/>
              </a:ext>
            </a:extLst>
          </p:cNvPr>
          <p:cNvSpPr>
            <a:spLocks noChangeArrowheads="1"/>
          </p:cNvSpPr>
          <p:nvPr/>
        </p:nvSpPr>
        <p:spPr bwMode="auto">
          <a:xfrm>
            <a:off x="95250" y="231101"/>
            <a:ext cx="872522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eaLnBrk="1" hangingPunct="1"/>
            <a:r>
              <a:rPr lang="en-US" altLang="zh-CN" sz="2200" dirty="0">
                <a:solidFill>
                  <a:schemeClr val="tx1"/>
                </a:solidFill>
              </a:rPr>
              <a:t>3. Recovery Activity Assignment: The priority of damaged pipeline reparation </a:t>
            </a:r>
            <a:endParaRPr lang="zh-CN" altLang="en-US" sz="2200" dirty="0">
              <a:solidFill>
                <a:schemeClr val="tx1"/>
              </a:solidFill>
            </a:endParaRPr>
          </a:p>
        </p:txBody>
      </p:sp>
      <p:sp>
        <p:nvSpPr>
          <p:cNvPr id="3" name="灯片编号占位符 2">
            <a:extLst>
              <a:ext uri="{FF2B5EF4-FFF2-40B4-BE49-F238E27FC236}">
                <a16:creationId xmlns:a16="http://schemas.microsoft.com/office/drawing/2014/main" id="{FA9C703C-49DD-48DA-B957-786B7E31E428}"/>
              </a:ext>
            </a:extLst>
          </p:cNvPr>
          <p:cNvSpPr>
            <a:spLocks noGrp="1"/>
          </p:cNvSpPr>
          <p:nvPr>
            <p:ph type="sldNum" sz="quarter" idx="11"/>
          </p:nvPr>
        </p:nvSpPr>
        <p:spPr/>
        <p:txBody>
          <a:bodyPr/>
          <a:lstStyle/>
          <a:p>
            <a:fld id="{394AF2FD-F320-4CD6-9F84-CD87F3EC1347}" type="slidenum">
              <a:rPr lang="zh-CN" altLang="en-US" smtClean="0"/>
              <a:t>13</a:t>
            </a:fld>
            <a:endParaRPr lang="zh-CN" altLang="en-US"/>
          </a:p>
        </p:txBody>
      </p:sp>
    </p:spTree>
    <p:extLst>
      <p:ext uri="{BB962C8B-B14F-4D97-AF65-F5344CB8AC3E}">
        <p14:creationId xmlns:p14="http://schemas.microsoft.com/office/powerpoint/2010/main" val="40689242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a:spLocks noChangeArrowheads="1"/>
          </p:cNvSpPr>
          <p:nvPr/>
        </p:nvSpPr>
        <p:spPr bwMode="auto">
          <a:xfrm>
            <a:off x="0" y="764704"/>
            <a:ext cx="9144000" cy="69850"/>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F0101"/>
          </a:solidFill>
          <a:ln w="9525">
            <a:solidFill>
              <a:srgbClr val="AF0101"/>
            </a:solidFill>
            <a:round/>
            <a:headEnd/>
            <a:tailEnd/>
          </a:ln>
        </p:spPr>
        <p:txBody>
          <a:bodyPr/>
          <a:lstStyle/>
          <a:p>
            <a:endParaRPr lang="zh-CN" altLang="en-US"/>
          </a:p>
        </p:txBody>
      </p:sp>
      <p:sp>
        <p:nvSpPr>
          <p:cNvPr id="7" name="Rectangle 2">
            <a:extLst>
              <a:ext uri="{FF2B5EF4-FFF2-40B4-BE49-F238E27FC236}">
                <a16:creationId xmlns:a16="http://schemas.microsoft.com/office/drawing/2014/main" id="{31F0D6BF-DCAC-4520-9E63-BB6B95AD0571}"/>
              </a:ext>
            </a:extLst>
          </p:cNvPr>
          <p:cNvSpPr>
            <a:spLocks noChangeArrowheads="1"/>
          </p:cNvSpPr>
          <p:nvPr/>
        </p:nvSpPr>
        <p:spPr bwMode="auto">
          <a:xfrm>
            <a:off x="95250" y="231101"/>
            <a:ext cx="872522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eaLnBrk="1" hangingPunct="1"/>
            <a:r>
              <a:rPr lang="en-US" altLang="zh-CN" sz="2200" dirty="0">
                <a:solidFill>
                  <a:schemeClr val="tx1"/>
                </a:solidFill>
              </a:rPr>
              <a:t>3. Recovery Activity Assignment: The priority of damaged pipeline reparation </a:t>
            </a:r>
            <a:endParaRPr lang="zh-CN" altLang="en-US" sz="2200" dirty="0">
              <a:solidFill>
                <a:schemeClr val="tx1"/>
              </a:solidFill>
            </a:endParaRPr>
          </a:p>
        </p:txBody>
      </p:sp>
      <p:pic>
        <p:nvPicPr>
          <p:cNvPr id="4" name="图片 3">
            <a:extLst>
              <a:ext uri="{FF2B5EF4-FFF2-40B4-BE49-F238E27FC236}">
                <a16:creationId xmlns:a16="http://schemas.microsoft.com/office/drawing/2014/main" id="{344694AE-C788-4B22-9877-76CE531C1D7B}"/>
              </a:ext>
            </a:extLst>
          </p:cNvPr>
          <p:cNvPicPr>
            <a:picLocks noChangeAspect="1"/>
          </p:cNvPicPr>
          <p:nvPr/>
        </p:nvPicPr>
        <p:blipFill>
          <a:blip r:embed="rId3"/>
          <a:stretch>
            <a:fillRect/>
          </a:stretch>
        </p:blipFill>
        <p:spPr>
          <a:xfrm>
            <a:off x="179512" y="858168"/>
            <a:ext cx="6984776" cy="5877695"/>
          </a:xfrm>
          <a:prstGeom prst="rect">
            <a:avLst/>
          </a:prstGeom>
        </p:spPr>
      </p:pic>
      <p:sp>
        <p:nvSpPr>
          <p:cNvPr id="5" name="矩形 4">
            <a:extLst>
              <a:ext uri="{FF2B5EF4-FFF2-40B4-BE49-F238E27FC236}">
                <a16:creationId xmlns:a16="http://schemas.microsoft.com/office/drawing/2014/main" id="{271ABFE2-4F83-4A93-83FB-21A745B92FF4}"/>
              </a:ext>
            </a:extLst>
          </p:cNvPr>
          <p:cNvSpPr/>
          <p:nvPr/>
        </p:nvSpPr>
        <p:spPr bwMode="auto">
          <a:xfrm>
            <a:off x="1403648" y="5716787"/>
            <a:ext cx="5688632" cy="648072"/>
          </a:xfrm>
          <a:prstGeom prst="rect">
            <a:avLst/>
          </a:prstGeom>
          <a:noFill/>
          <a:ln w="15875">
            <a:solidFill>
              <a:srgbClr val="FF0000"/>
            </a:solidFill>
            <a:miter lim="800000"/>
            <a:headEnd/>
            <a:tailEnd/>
          </a:ln>
        </p:spPr>
        <p:txBody>
          <a:bodyPr wrap="square" lIns="90000" tIns="46800" rIns="90000" bIns="46800" rtlCol="0" anchor="ctr">
            <a:spAutoFit/>
          </a:bodyPr>
          <a:lstStyle/>
          <a:p>
            <a:pPr algn="l" eaLnBrk="1" hangingPunct="1">
              <a:lnSpc>
                <a:spcPct val="100000"/>
              </a:lnSpc>
            </a:pPr>
            <a:endParaRPr lang="zh-CN" altLang="en-US" sz="1200" dirty="0">
              <a:solidFill>
                <a:srgbClr val="AF0101"/>
              </a:solidFill>
              <a:effectLst>
                <a:outerShdw blurRad="38100" dist="38100" dir="2700000" algn="tl">
                  <a:srgbClr val="C0C0C0"/>
                </a:outerShdw>
              </a:effectLst>
              <a:latin typeface="黑体" panose="02010609060101010101" pitchFamily="49" charset="-122"/>
            </a:endParaRPr>
          </a:p>
        </p:txBody>
      </p:sp>
      <p:sp>
        <p:nvSpPr>
          <p:cNvPr id="6" name="矩形 5">
            <a:extLst>
              <a:ext uri="{FF2B5EF4-FFF2-40B4-BE49-F238E27FC236}">
                <a16:creationId xmlns:a16="http://schemas.microsoft.com/office/drawing/2014/main" id="{94D38E2A-B07B-4C1D-8C7D-393385B36183}"/>
              </a:ext>
            </a:extLst>
          </p:cNvPr>
          <p:cNvSpPr/>
          <p:nvPr/>
        </p:nvSpPr>
        <p:spPr>
          <a:xfrm>
            <a:off x="7170712" y="799629"/>
            <a:ext cx="1979712" cy="4801314"/>
          </a:xfrm>
          <a:prstGeom prst="rect">
            <a:avLst/>
          </a:prstGeom>
        </p:spPr>
        <p:txBody>
          <a:bodyPr wrap="square">
            <a:spAutoFit/>
          </a:bodyPr>
          <a:lstStyle/>
          <a:p>
            <a:pPr>
              <a:buFont typeface="Wingdings" panose="05000000000000000000" pitchFamily="2" charset="2"/>
              <a:buChar char="Ø"/>
            </a:pPr>
            <a:r>
              <a:rPr lang="en-US" altLang="zh-CN" sz="1800" dirty="0">
                <a:latin typeface="Arial" panose="020B0604020202020204" pitchFamily="34" charset="0"/>
                <a:cs typeface="Arial" panose="020B0604020202020204" pitchFamily="34" charset="0"/>
              </a:rPr>
              <a:t>Optimization model always takes a long time to solve; </a:t>
            </a:r>
          </a:p>
          <a:p>
            <a:pPr>
              <a:buFont typeface="Wingdings" panose="05000000000000000000" pitchFamily="2" charset="2"/>
              <a:buChar char="Ø"/>
            </a:pPr>
            <a:r>
              <a:rPr lang="en-US" altLang="zh-CN" sz="1800" dirty="0">
                <a:latin typeface="Arial" panose="020B0604020202020204" pitchFamily="34" charset="0"/>
                <a:cs typeface="Arial" panose="020B0604020202020204" pitchFamily="34" charset="0"/>
              </a:rPr>
              <a:t>The sequence should be determined before the reparation.</a:t>
            </a:r>
          </a:p>
          <a:p>
            <a:endParaRPr lang="en-US" altLang="zh-CN" sz="1800" dirty="0">
              <a:latin typeface="Arial" panose="020B0604020202020204" pitchFamily="34" charset="0"/>
              <a:cs typeface="Arial" panose="020B0604020202020204" pitchFamily="34" charset="0"/>
            </a:endParaRPr>
          </a:p>
          <a:p>
            <a:pPr>
              <a:buFont typeface="Wingdings" panose="05000000000000000000" pitchFamily="2" charset="2"/>
              <a:buChar char="Ø"/>
            </a:pPr>
            <a:r>
              <a:rPr lang="en-US" altLang="zh-CN" sz="1800" dirty="0">
                <a:solidFill>
                  <a:srgbClr val="0000FF"/>
                </a:solidFill>
                <a:latin typeface="Arial" panose="020B0604020202020204" pitchFamily="34" charset="0"/>
                <a:cs typeface="Arial" panose="020B0604020202020204" pitchFamily="34" charset="0"/>
              </a:rPr>
              <a:t> The damages and crews might be changed during the reparation.</a:t>
            </a:r>
          </a:p>
          <a:p>
            <a:pPr>
              <a:buFont typeface="Wingdings" panose="05000000000000000000" pitchFamily="2" charset="2"/>
              <a:buChar char="Ø"/>
            </a:pPr>
            <a:endParaRPr lang="en-US" altLang="zh-CN" sz="1800" dirty="0">
              <a:solidFill>
                <a:srgbClr val="0000FF"/>
              </a:solidFill>
              <a:latin typeface="Arial" panose="020B0604020202020204" pitchFamily="34" charset="0"/>
              <a:cs typeface="Arial" panose="020B0604020202020204" pitchFamily="34" charset="0"/>
            </a:endParaRPr>
          </a:p>
          <a:p>
            <a:pPr>
              <a:buFont typeface="Wingdings" panose="05000000000000000000" pitchFamily="2" charset="2"/>
              <a:buChar char="Ø"/>
            </a:pPr>
            <a:r>
              <a:rPr lang="en-US" altLang="zh-CN" sz="1800" dirty="0">
                <a:solidFill>
                  <a:srgbClr val="0000FF"/>
                </a:solidFill>
                <a:latin typeface="Arial" panose="020B0604020202020204" pitchFamily="34" charset="0"/>
                <a:cs typeface="Arial" panose="020B0604020202020204" pitchFamily="34" charset="0"/>
              </a:rPr>
              <a:t>Other model ?</a:t>
            </a:r>
            <a:endParaRPr lang="zh-CN" altLang="en-US" sz="1800" dirty="0">
              <a:latin typeface="Arial" panose="020B0604020202020204" pitchFamily="34" charset="0"/>
              <a:cs typeface="Arial" panose="020B0604020202020204" pitchFamily="34" charset="0"/>
            </a:endParaRPr>
          </a:p>
        </p:txBody>
      </p:sp>
      <p:sp>
        <p:nvSpPr>
          <p:cNvPr id="11" name="矩形 10">
            <a:extLst>
              <a:ext uri="{FF2B5EF4-FFF2-40B4-BE49-F238E27FC236}">
                <a16:creationId xmlns:a16="http://schemas.microsoft.com/office/drawing/2014/main" id="{5768C746-1802-467B-983C-1E5E37D51C7E}"/>
              </a:ext>
            </a:extLst>
          </p:cNvPr>
          <p:cNvSpPr/>
          <p:nvPr/>
        </p:nvSpPr>
        <p:spPr>
          <a:xfrm>
            <a:off x="7170712" y="5522540"/>
            <a:ext cx="1973288" cy="1182247"/>
          </a:xfrm>
          <a:prstGeom prst="rect">
            <a:avLst/>
          </a:prstGeom>
        </p:spPr>
        <p:txBody>
          <a:bodyPr wrap="square">
            <a:spAutoFit/>
          </a:bodyPr>
          <a:lstStyle/>
          <a:p>
            <a:pPr marL="342900" indent="-342900">
              <a:lnSpc>
                <a:spcPct val="130000"/>
              </a:lnSpc>
              <a:buFont typeface="Wingdings" panose="05000000000000000000" pitchFamily="2" charset="2"/>
              <a:buChar char="Ø"/>
            </a:pPr>
            <a:r>
              <a:rPr lang="en-US" altLang="zh-CN" sz="1400" dirty="0">
                <a:solidFill>
                  <a:schemeClr val="tx1"/>
                </a:solidFill>
              </a:rPr>
              <a:t>Global Optimization Model; </a:t>
            </a:r>
          </a:p>
          <a:p>
            <a:pPr marL="342900" indent="-342900">
              <a:lnSpc>
                <a:spcPct val="130000"/>
              </a:lnSpc>
              <a:buFont typeface="Wingdings" panose="05000000000000000000" pitchFamily="2" charset="2"/>
              <a:buChar char="Ø"/>
            </a:pPr>
            <a:r>
              <a:rPr lang="en-US" altLang="zh-CN" sz="1400" dirty="0">
                <a:solidFill>
                  <a:schemeClr val="tx1"/>
                </a:solidFill>
              </a:rPr>
              <a:t>Greedy Scheduling; </a:t>
            </a:r>
          </a:p>
          <a:p>
            <a:pPr marL="342900" indent="-342900">
              <a:lnSpc>
                <a:spcPct val="130000"/>
              </a:lnSpc>
              <a:buFont typeface="Wingdings" panose="05000000000000000000" pitchFamily="2" charset="2"/>
              <a:buChar char="Ø"/>
            </a:pPr>
            <a:r>
              <a:rPr lang="en-US" altLang="zh-CN" sz="1400" dirty="0">
                <a:solidFill>
                  <a:schemeClr val="tx1"/>
                </a:solidFill>
              </a:rPr>
              <a:t>Heuristic Approach;  </a:t>
            </a:r>
          </a:p>
        </p:txBody>
      </p:sp>
      <p:sp>
        <p:nvSpPr>
          <p:cNvPr id="12" name="灯片编号占位符 11">
            <a:extLst>
              <a:ext uri="{FF2B5EF4-FFF2-40B4-BE49-F238E27FC236}">
                <a16:creationId xmlns:a16="http://schemas.microsoft.com/office/drawing/2014/main" id="{DE70D46A-E96F-45A6-8CC6-850998E21601}"/>
              </a:ext>
            </a:extLst>
          </p:cNvPr>
          <p:cNvSpPr>
            <a:spLocks noGrp="1"/>
          </p:cNvSpPr>
          <p:nvPr>
            <p:ph type="sldNum" sz="quarter" idx="11"/>
          </p:nvPr>
        </p:nvSpPr>
        <p:spPr/>
        <p:txBody>
          <a:bodyPr/>
          <a:lstStyle/>
          <a:p>
            <a:fld id="{394AF2FD-F320-4CD6-9F84-CD87F3EC1347}" type="slidenum">
              <a:rPr lang="zh-CN" altLang="en-US" smtClean="0"/>
              <a:t>14</a:t>
            </a:fld>
            <a:endParaRPr lang="zh-CN" altLang="en-US"/>
          </a:p>
        </p:txBody>
      </p:sp>
    </p:spTree>
    <p:extLst>
      <p:ext uri="{BB962C8B-B14F-4D97-AF65-F5344CB8AC3E}">
        <p14:creationId xmlns:p14="http://schemas.microsoft.com/office/powerpoint/2010/main" val="29307227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a:spLocks noChangeArrowheads="1"/>
          </p:cNvSpPr>
          <p:nvPr/>
        </p:nvSpPr>
        <p:spPr bwMode="auto">
          <a:xfrm>
            <a:off x="0" y="764704"/>
            <a:ext cx="9144000" cy="69850"/>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F0101"/>
          </a:solidFill>
          <a:ln w="9525">
            <a:solidFill>
              <a:srgbClr val="AF0101"/>
            </a:solidFill>
            <a:round/>
            <a:headEnd/>
            <a:tailEnd/>
          </a:ln>
        </p:spPr>
        <p:txBody>
          <a:bodyPr/>
          <a:lstStyle/>
          <a:p>
            <a:endParaRPr lang="zh-CN" altLang="en-US"/>
          </a:p>
        </p:txBody>
      </p:sp>
      <p:sp>
        <p:nvSpPr>
          <p:cNvPr id="7" name="Rectangle 2">
            <a:extLst>
              <a:ext uri="{FF2B5EF4-FFF2-40B4-BE49-F238E27FC236}">
                <a16:creationId xmlns:a16="http://schemas.microsoft.com/office/drawing/2014/main" id="{31F0D6BF-DCAC-4520-9E63-BB6B95AD0571}"/>
              </a:ext>
            </a:extLst>
          </p:cNvPr>
          <p:cNvSpPr>
            <a:spLocks noChangeArrowheads="1"/>
          </p:cNvSpPr>
          <p:nvPr/>
        </p:nvSpPr>
        <p:spPr bwMode="auto">
          <a:xfrm>
            <a:off x="95250" y="231101"/>
            <a:ext cx="872522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eaLnBrk="1" hangingPunct="1"/>
            <a:r>
              <a:rPr lang="en-US" altLang="zh-CN" sz="2200" dirty="0">
                <a:solidFill>
                  <a:schemeClr val="tx1"/>
                </a:solidFill>
              </a:rPr>
              <a:t>3. Recovery Activity Assignment: The priority of damaged pipeline reparation </a:t>
            </a:r>
            <a:endParaRPr lang="zh-CN" altLang="en-US" sz="2200" dirty="0">
              <a:solidFill>
                <a:schemeClr val="tx1"/>
              </a:solidFill>
            </a:endParaRPr>
          </a:p>
        </p:txBody>
      </p:sp>
      <p:sp>
        <p:nvSpPr>
          <p:cNvPr id="11" name="矩形 10">
            <a:extLst>
              <a:ext uri="{FF2B5EF4-FFF2-40B4-BE49-F238E27FC236}">
                <a16:creationId xmlns:a16="http://schemas.microsoft.com/office/drawing/2014/main" id="{5768C746-1802-467B-983C-1E5E37D51C7E}"/>
              </a:ext>
            </a:extLst>
          </p:cNvPr>
          <p:cNvSpPr/>
          <p:nvPr/>
        </p:nvSpPr>
        <p:spPr>
          <a:xfrm>
            <a:off x="179512" y="908297"/>
            <a:ext cx="4898379" cy="449097"/>
          </a:xfrm>
          <a:prstGeom prst="rect">
            <a:avLst/>
          </a:prstGeom>
        </p:spPr>
        <p:txBody>
          <a:bodyPr wrap="square">
            <a:spAutoFit/>
          </a:bodyPr>
          <a:lstStyle/>
          <a:p>
            <a:pPr marL="342900" indent="-342900">
              <a:lnSpc>
                <a:spcPct val="130000"/>
              </a:lnSpc>
              <a:buFont typeface="Wingdings" panose="05000000000000000000" pitchFamily="2" charset="2"/>
              <a:buChar char="Ø"/>
            </a:pPr>
            <a:r>
              <a:rPr lang="en-US" altLang="zh-CN" dirty="0">
                <a:solidFill>
                  <a:schemeClr val="tx1"/>
                </a:solidFill>
              </a:rPr>
              <a:t>Global Optimization Model; </a:t>
            </a:r>
          </a:p>
        </p:txBody>
      </p:sp>
      <p:graphicFrame>
        <p:nvGraphicFramePr>
          <p:cNvPr id="9" name="对象 8">
            <a:extLst>
              <a:ext uri="{FF2B5EF4-FFF2-40B4-BE49-F238E27FC236}">
                <a16:creationId xmlns:a16="http://schemas.microsoft.com/office/drawing/2014/main" id="{71AA36A7-60FB-4587-A38B-72AB20F221E7}"/>
              </a:ext>
            </a:extLst>
          </p:cNvPr>
          <p:cNvGraphicFramePr>
            <a:graphicFrameLocks noChangeAspect="1"/>
          </p:cNvGraphicFramePr>
          <p:nvPr>
            <p:extLst>
              <p:ext uri="{D42A27DB-BD31-4B8C-83A1-F6EECF244321}">
                <p14:modId xmlns:p14="http://schemas.microsoft.com/office/powerpoint/2010/main" val="1509099839"/>
              </p:ext>
            </p:extLst>
          </p:nvPr>
        </p:nvGraphicFramePr>
        <p:xfrm>
          <a:off x="624612" y="3059928"/>
          <a:ext cx="2609850" cy="647700"/>
        </p:xfrm>
        <a:graphic>
          <a:graphicData uri="http://schemas.openxmlformats.org/presentationml/2006/ole">
            <mc:AlternateContent xmlns:mc="http://schemas.openxmlformats.org/markup-compatibility/2006">
              <mc:Choice xmlns:v="urn:schemas-microsoft-com:vml" Requires="v">
                <p:oleObj spid="_x0000_s2145" name="Equation" r:id="rId4" imgW="1739900" imgH="431800" progId="Equation.DSMT4">
                  <p:embed/>
                </p:oleObj>
              </mc:Choice>
              <mc:Fallback>
                <p:oleObj name="Equation" r:id="rId4" imgW="1739900" imgH="4318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612" y="3059928"/>
                        <a:ext cx="260985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对象 11">
            <a:extLst>
              <a:ext uri="{FF2B5EF4-FFF2-40B4-BE49-F238E27FC236}">
                <a16:creationId xmlns:a16="http://schemas.microsoft.com/office/drawing/2014/main" id="{5BBBF8AF-2EEE-448A-A726-DEFE010EF052}"/>
              </a:ext>
            </a:extLst>
          </p:cNvPr>
          <p:cNvGraphicFramePr>
            <a:graphicFrameLocks noChangeAspect="1"/>
          </p:cNvGraphicFramePr>
          <p:nvPr>
            <p:extLst>
              <p:ext uri="{D42A27DB-BD31-4B8C-83A1-F6EECF244321}">
                <p14:modId xmlns:p14="http://schemas.microsoft.com/office/powerpoint/2010/main" val="43210561"/>
              </p:ext>
            </p:extLst>
          </p:nvPr>
        </p:nvGraphicFramePr>
        <p:xfrm>
          <a:off x="657697" y="1473970"/>
          <a:ext cx="2438400" cy="342900"/>
        </p:xfrm>
        <a:graphic>
          <a:graphicData uri="http://schemas.openxmlformats.org/presentationml/2006/ole">
            <mc:AlternateContent xmlns:mc="http://schemas.openxmlformats.org/markup-compatibility/2006">
              <mc:Choice xmlns:v="urn:schemas-microsoft-com:vml" Requires="v">
                <p:oleObj spid="_x0000_s2146" name="Equation" r:id="rId6" imgW="1625600" imgH="228600" progId="Equation.DSMT4">
                  <p:embed/>
                </p:oleObj>
              </mc:Choice>
              <mc:Fallback>
                <p:oleObj name="Equation" r:id="rId6" imgW="1625600" imgH="2286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697" y="1473970"/>
                        <a:ext cx="2438400" cy="342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对象 13">
            <a:extLst>
              <a:ext uri="{FF2B5EF4-FFF2-40B4-BE49-F238E27FC236}">
                <a16:creationId xmlns:a16="http://schemas.microsoft.com/office/drawing/2014/main" id="{5D03129F-AF58-47A8-AF1C-B10AD31588CE}"/>
              </a:ext>
            </a:extLst>
          </p:cNvPr>
          <p:cNvGraphicFramePr>
            <a:graphicFrameLocks noChangeAspect="1"/>
          </p:cNvGraphicFramePr>
          <p:nvPr>
            <p:extLst>
              <p:ext uri="{D42A27DB-BD31-4B8C-83A1-F6EECF244321}">
                <p14:modId xmlns:p14="http://schemas.microsoft.com/office/powerpoint/2010/main" val="1795315687"/>
              </p:ext>
            </p:extLst>
          </p:nvPr>
        </p:nvGraphicFramePr>
        <p:xfrm>
          <a:off x="657697" y="1933447"/>
          <a:ext cx="5257800" cy="647700"/>
        </p:xfrm>
        <a:graphic>
          <a:graphicData uri="http://schemas.openxmlformats.org/presentationml/2006/ole">
            <mc:AlternateContent xmlns:mc="http://schemas.openxmlformats.org/markup-compatibility/2006">
              <mc:Choice xmlns:v="urn:schemas-microsoft-com:vml" Requires="v">
                <p:oleObj spid="_x0000_s2147" name="Equation" r:id="rId8" imgW="3505200" imgH="431800" progId="Equation.DSMT4">
                  <p:embed/>
                </p:oleObj>
              </mc:Choice>
              <mc:Fallback>
                <p:oleObj name="Equation" r:id="rId8" imgW="3505200" imgH="4318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7697" y="1933447"/>
                        <a:ext cx="5257800" cy="647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对象 15">
            <a:extLst>
              <a:ext uri="{FF2B5EF4-FFF2-40B4-BE49-F238E27FC236}">
                <a16:creationId xmlns:a16="http://schemas.microsoft.com/office/drawing/2014/main" id="{3141DBE7-2235-4FC7-BB3A-C652CD3BD479}"/>
              </a:ext>
            </a:extLst>
          </p:cNvPr>
          <p:cNvGraphicFramePr>
            <a:graphicFrameLocks noChangeAspect="1"/>
          </p:cNvGraphicFramePr>
          <p:nvPr>
            <p:extLst>
              <p:ext uri="{D42A27DB-BD31-4B8C-83A1-F6EECF244321}">
                <p14:modId xmlns:p14="http://schemas.microsoft.com/office/powerpoint/2010/main" val="2739550377"/>
              </p:ext>
            </p:extLst>
          </p:nvPr>
        </p:nvGraphicFramePr>
        <p:xfrm>
          <a:off x="568346" y="3932990"/>
          <a:ext cx="2685960" cy="647460"/>
        </p:xfrm>
        <a:graphic>
          <a:graphicData uri="http://schemas.openxmlformats.org/presentationml/2006/ole">
            <mc:AlternateContent xmlns:mc="http://schemas.openxmlformats.org/markup-compatibility/2006">
              <mc:Choice xmlns:v="urn:schemas-microsoft-com:vml" Requires="v">
                <p:oleObj spid="_x0000_s2148" name="Equation" r:id="rId10" imgW="1790640" imgH="431640" progId="Equation.DSMT4">
                  <p:embed/>
                </p:oleObj>
              </mc:Choice>
              <mc:Fallback>
                <p:oleObj name="Equation" r:id="rId10" imgW="1790640" imgH="431640" progId="Equation.DSMT4">
                  <p:embed/>
                  <p:pic>
                    <p:nvPicPr>
                      <p:cNvPr id="0" name="Object 7"/>
                      <p:cNvPicPr>
                        <a:picLocks noChangeAspect="1" noChangeArrowheads="1"/>
                      </p:cNvPicPr>
                      <p:nvPr/>
                    </p:nvPicPr>
                    <p:blipFill>
                      <a:blip r:embed="rId11"/>
                      <a:srcRect/>
                      <a:stretch>
                        <a:fillRect/>
                      </a:stretch>
                    </p:blipFill>
                    <p:spPr bwMode="auto">
                      <a:xfrm>
                        <a:off x="568346" y="3932990"/>
                        <a:ext cx="2685960" cy="64746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矩形 17">
            <a:extLst>
              <a:ext uri="{FF2B5EF4-FFF2-40B4-BE49-F238E27FC236}">
                <a16:creationId xmlns:a16="http://schemas.microsoft.com/office/drawing/2014/main" id="{400F5FCD-69EA-4D8C-A792-76F0E9410FFD}"/>
              </a:ext>
            </a:extLst>
          </p:cNvPr>
          <p:cNvSpPr/>
          <p:nvPr/>
        </p:nvSpPr>
        <p:spPr>
          <a:xfrm>
            <a:off x="539552" y="5205092"/>
            <a:ext cx="4898379" cy="1249316"/>
          </a:xfrm>
          <a:prstGeom prst="rect">
            <a:avLst/>
          </a:prstGeom>
        </p:spPr>
        <p:txBody>
          <a:bodyPr wrap="square">
            <a:spAutoFit/>
          </a:bodyPr>
          <a:lstStyle/>
          <a:p>
            <a:pPr>
              <a:lnSpc>
                <a:spcPct val="130000"/>
              </a:lnSpc>
            </a:pPr>
            <a:r>
              <a:rPr lang="en-US" altLang="zh-CN" dirty="0">
                <a:solidFill>
                  <a:schemeClr val="tx1"/>
                </a:solidFill>
              </a:rPr>
              <a:t>Break &gt; Leak;</a:t>
            </a:r>
          </a:p>
          <a:p>
            <a:pPr>
              <a:lnSpc>
                <a:spcPct val="130000"/>
              </a:lnSpc>
            </a:pPr>
            <a:r>
              <a:rPr lang="en-US" altLang="zh-CN" dirty="0">
                <a:solidFill>
                  <a:schemeClr val="tx1"/>
                </a:solidFill>
              </a:rPr>
              <a:t>The distance to source:  closer &gt; further;</a:t>
            </a:r>
          </a:p>
          <a:p>
            <a:pPr>
              <a:lnSpc>
                <a:spcPct val="130000"/>
              </a:lnSpc>
            </a:pPr>
            <a:r>
              <a:rPr lang="en-US" altLang="zh-CN" dirty="0">
                <a:solidFill>
                  <a:schemeClr val="tx1"/>
                </a:solidFill>
              </a:rPr>
              <a:t>Bigger Dia. &gt; Smaller Dia.;  </a:t>
            </a:r>
          </a:p>
        </p:txBody>
      </p:sp>
      <p:sp>
        <p:nvSpPr>
          <p:cNvPr id="20" name="矩形 19">
            <a:extLst>
              <a:ext uri="{FF2B5EF4-FFF2-40B4-BE49-F238E27FC236}">
                <a16:creationId xmlns:a16="http://schemas.microsoft.com/office/drawing/2014/main" id="{1E34CB7A-2FC1-4E53-9E5F-63730891191B}"/>
              </a:ext>
            </a:extLst>
          </p:cNvPr>
          <p:cNvSpPr/>
          <p:nvPr/>
        </p:nvSpPr>
        <p:spPr>
          <a:xfrm>
            <a:off x="179512" y="2612885"/>
            <a:ext cx="4898379" cy="449097"/>
          </a:xfrm>
          <a:prstGeom prst="rect">
            <a:avLst/>
          </a:prstGeom>
        </p:spPr>
        <p:txBody>
          <a:bodyPr wrap="square">
            <a:spAutoFit/>
          </a:bodyPr>
          <a:lstStyle/>
          <a:p>
            <a:pPr marL="342900" indent="-342900">
              <a:lnSpc>
                <a:spcPct val="130000"/>
              </a:lnSpc>
              <a:buFont typeface="Wingdings" panose="05000000000000000000" pitchFamily="2" charset="2"/>
              <a:buChar char="Ø"/>
            </a:pPr>
            <a:r>
              <a:rPr lang="en-US" altLang="zh-CN" dirty="0">
                <a:solidFill>
                  <a:schemeClr val="tx1"/>
                </a:solidFill>
              </a:rPr>
              <a:t>Greedy Model; </a:t>
            </a:r>
          </a:p>
        </p:txBody>
      </p:sp>
      <p:sp>
        <p:nvSpPr>
          <p:cNvPr id="21" name="矩形 20">
            <a:extLst>
              <a:ext uri="{FF2B5EF4-FFF2-40B4-BE49-F238E27FC236}">
                <a16:creationId xmlns:a16="http://schemas.microsoft.com/office/drawing/2014/main" id="{18157B14-1204-40EE-8132-55534A3375CE}"/>
              </a:ext>
            </a:extLst>
          </p:cNvPr>
          <p:cNvSpPr/>
          <p:nvPr/>
        </p:nvSpPr>
        <p:spPr>
          <a:xfrm>
            <a:off x="179512" y="4737555"/>
            <a:ext cx="7056784" cy="449097"/>
          </a:xfrm>
          <a:prstGeom prst="rect">
            <a:avLst/>
          </a:prstGeom>
        </p:spPr>
        <p:txBody>
          <a:bodyPr wrap="square">
            <a:spAutoFit/>
          </a:bodyPr>
          <a:lstStyle/>
          <a:p>
            <a:pPr marL="342900" indent="-342900">
              <a:lnSpc>
                <a:spcPct val="130000"/>
              </a:lnSpc>
              <a:buFont typeface="Wingdings" panose="05000000000000000000" pitchFamily="2" charset="2"/>
              <a:buChar char="Ø"/>
            </a:pPr>
            <a:r>
              <a:rPr lang="en-US" altLang="zh-CN" dirty="0">
                <a:solidFill>
                  <a:schemeClr val="tx1"/>
                </a:solidFill>
              </a:rPr>
              <a:t>Heuristic Approach; (</a:t>
            </a:r>
            <a:r>
              <a:rPr lang="en-US" altLang="zh-CN" dirty="0">
                <a:solidFill>
                  <a:srgbClr val="0000FF"/>
                </a:solidFill>
              </a:rPr>
              <a:t>Los Angeles, 1994 Northridge EQ, Ms6.6</a:t>
            </a:r>
            <a:r>
              <a:rPr lang="en-US" altLang="zh-CN" dirty="0">
                <a:solidFill>
                  <a:schemeClr val="tx1"/>
                </a:solidFill>
              </a:rPr>
              <a:t>)  </a:t>
            </a:r>
          </a:p>
        </p:txBody>
      </p:sp>
      <p:sp>
        <p:nvSpPr>
          <p:cNvPr id="22" name="矩形 21">
            <a:extLst>
              <a:ext uri="{FF2B5EF4-FFF2-40B4-BE49-F238E27FC236}">
                <a16:creationId xmlns:a16="http://schemas.microsoft.com/office/drawing/2014/main" id="{13C6AE50-170E-432D-AC58-10F6F54809FE}"/>
              </a:ext>
            </a:extLst>
          </p:cNvPr>
          <p:cNvSpPr/>
          <p:nvPr/>
        </p:nvSpPr>
        <p:spPr>
          <a:xfrm>
            <a:off x="3420492" y="3130833"/>
            <a:ext cx="5616004" cy="449097"/>
          </a:xfrm>
          <a:prstGeom prst="rect">
            <a:avLst/>
          </a:prstGeom>
        </p:spPr>
        <p:txBody>
          <a:bodyPr wrap="square">
            <a:spAutoFit/>
          </a:bodyPr>
          <a:lstStyle/>
          <a:p>
            <a:pPr>
              <a:lnSpc>
                <a:spcPct val="130000"/>
              </a:lnSpc>
            </a:pPr>
            <a:r>
              <a:rPr lang="en-US" altLang="zh-CN" dirty="0">
                <a:solidFill>
                  <a:schemeClr val="tx1"/>
                </a:solidFill>
              </a:rPr>
              <a:t>Importance Measure(IM), Pre-earthquake sensitivity.</a:t>
            </a:r>
          </a:p>
        </p:txBody>
      </p:sp>
      <p:sp>
        <p:nvSpPr>
          <p:cNvPr id="23" name="矩形 22">
            <a:extLst>
              <a:ext uri="{FF2B5EF4-FFF2-40B4-BE49-F238E27FC236}">
                <a16:creationId xmlns:a16="http://schemas.microsoft.com/office/drawing/2014/main" id="{0D1D81C1-53B8-419F-B450-B3F54352AE4B}"/>
              </a:ext>
            </a:extLst>
          </p:cNvPr>
          <p:cNvSpPr/>
          <p:nvPr/>
        </p:nvSpPr>
        <p:spPr>
          <a:xfrm>
            <a:off x="3420653" y="3888348"/>
            <a:ext cx="5616004" cy="849207"/>
          </a:xfrm>
          <a:prstGeom prst="rect">
            <a:avLst/>
          </a:prstGeom>
        </p:spPr>
        <p:txBody>
          <a:bodyPr wrap="square">
            <a:spAutoFit/>
          </a:bodyPr>
          <a:lstStyle/>
          <a:p>
            <a:pPr>
              <a:lnSpc>
                <a:spcPct val="130000"/>
              </a:lnSpc>
            </a:pPr>
            <a:r>
              <a:rPr lang="en-US" altLang="zh-CN" dirty="0">
                <a:solidFill>
                  <a:srgbClr val="FF0000"/>
                </a:solidFill>
              </a:rPr>
              <a:t>Dynamic Importance Measure(DIM), </a:t>
            </a:r>
            <a:r>
              <a:rPr lang="en-US" altLang="zh-CN" dirty="0">
                <a:solidFill>
                  <a:schemeClr val="tx1"/>
                </a:solidFill>
              </a:rPr>
              <a:t>Post-earthquake sensitivity for each time step.</a:t>
            </a:r>
          </a:p>
        </p:txBody>
      </p:sp>
      <p:pic>
        <p:nvPicPr>
          <p:cNvPr id="24" name="图片 23">
            <a:extLst>
              <a:ext uri="{FF2B5EF4-FFF2-40B4-BE49-F238E27FC236}">
                <a16:creationId xmlns:a16="http://schemas.microsoft.com/office/drawing/2014/main" id="{98CB8FF0-5BFB-4387-AD6A-69C9BF62AE64}"/>
              </a:ext>
            </a:extLst>
          </p:cNvPr>
          <p:cNvPicPr>
            <a:picLocks noChangeAspect="1"/>
          </p:cNvPicPr>
          <p:nvPr/>
        </p:nvPicPr>
        <p:blipFill>
          <a:blip r:embed="rId12"/>
          <a:stretch>
            <a:fillRect/>
          </a:stretch>
        </p:blipFill>
        <p:spPr>
          <a:xfrm>
            <a:off x="4326928" y="1816870"/>
            <a:ext cx="4709568" cy="4770533"/>
          </a:xfrm>
          <a:prstGeom prst="rect">
            <a:avLst/>
          </a:prstGeom>
        </p:spPr>
      </p:pic>
      <p:sp>
        <p:nvSpPr>
          <p:cNvPr id="25" name="灯片编号占位符 24">
            <a:extLst>
              <a:ext uri="{FF2B5EF4-FFF2-40B4-BE49-F238E27FC236}">
                <a16:creationId xmlns:a16="http://schemas.microsoft.com/office/drawing/2014/main" id="{7A3E6EAF-78D7-405F-88F9-25E2E9DE9871}"/>
              </a:ext>
            </a:extLst>
          </p:cNvPr>
          <p:cNvSpPr>
            <a:spLocks noGrp="1"/>
          </p:cNvSpPr>
          <p:nvPr>
            <p:ph type="sldNum" sz="quarter" idx="11"/>
          </p:nvPr>
        </p:nvSpPr>
        <p:spPr/>
        <p:txBody>
          <a:bodyPr/>
          <a:lstStyle/>
          <a:p>
            <a:fld id="{394AF2FD-F320-4CD6-9F84-CD87F3EC1347}" type="slidenum">
              <a:rPr lang="zh-CN" altLang="en-US" smtClean="0"/>
              <a:t>15</a:t>
            </a:fld>
            <a:endParaRPr lang="zh-CN" altLang="en-US"/>
          </a:p>
        </p:txBody>
      </p:sp>
    </p:spTree>
    <p:extLst>
      <p:ext uri="{BB962C8B-B14F-4D97-AF65-F5344CB8AC3E}">
        <p14:creationId xmlns:p14="http://schemas.microsoft.com/office/powerpoint/2010/main" val="1108526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a:spLocks noChangeArrowheads="1"/>
          </p:cNvSpPr>
          <p:nvPr/>
        </p:nvSpPr>
        <p:spPr bwMode="auto">
          <a:xfrm>
            <a:off x="0" y="764704"/>
            <a:ext cx="9144000" cy="69850"/>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F0101"/>
          </a:solidFill>
          <a:ln w="9525">
            <a:solidFill>
              <a:srgbClr val="AF0101"/>
            </a:solidFill>
            <a:round/>
            <a:headEnd/>
            <a:tailEnd/>
          </a:ln>
        </p:spPr>
        <p:txBody>
          <a:bodyPr/>
          <a:lstStyle/>
          <a:p>
            <a:endParaRPr lang="zh-CN" altLang="en-US"/>
          </a:p>
        </p:txBody>
      </p:sp>
      <p:sp>
        <p:nvSpPr>
          <p:cNvPr id="7" name="Rectangle 2">
            <a:extLst>
              <a:ext uri="{FF2B5EF4-FFF2-40B4-BE49-F238E27FC236}">
                <a16:creationId xmlns:a16="http://schemas.microsoft.com/office/drawing/2014/main" id="{31F0D6BF-DCAC-4520-9E63-BB6B95AD0571}"/>
              </a:ext>
            </a:extLst>
          </p:cNvPr>
          <p:cNvSpPr>
            <a:spLocks noChangeArrowheads="1"/>
          </p:cNvSpPr>
          <p:nvPr/>
        </p:nvSpPr>
        <p:spPr bwMode="auto">
          <a:xfrm>
            <a:off x="95250" y="231101"/>
            <a:ext cx="872522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eaLnBrk="1" hangingPunct="1"/>
            <a:r>
              <a:rPr lang="en-US" altLang="zh-CN" sz="2200" dirty="0">
                <a:solidFill>
                  <a:schemeClr val="tx1"/>
                </a:solidFill>
              </a:rPr>
              <a:t>4. Case Study</a:t>
            </a:r>
            <a:endParaRPr lang="zh-CN" altLang="en-US" sz="2200" dirty="0">
              <a:solidFill>
                <a:schemeClr val="tx1"/>
              </a:solidFill>
            </a:endParaRPr>
          </a:p>
        </p:txBody>
      </p:sp>
      <p:sp>
        <p:nvSpPr>
          <p:cNvPr id="11" name="矩形 10">
            <a:extLst>
              <a:ext uri="{FF2B5EF4-FFF2-40B4-BE49-F238E27FC236}">
                <a16:creationId xmlns:a16="http://schemas.microsoft.com/office/drawing/2014/main" id="{5768C746-1802-467B-983C-1E5E37D51C7E}"/>
              </a:ext>
            </a:extLst>
          </p:cNvPr>
          <p:cNvSpPr/>
          <p:nvPr/>
        </p:nvSpPr>
        <p:spPr>
          <a:xfrm>
            <a:off x="179512" y="908297"/>
            <a:ext cx="4898379" cy="449097"/>
          </a:xfrm>
          <a:prstGeom prst="rect">
            <a:avLst/>
          </a:prstGeom>
        </p:spPr>
        <p:txBody>
          <a:bodyPr wrap="square">
            <a:spAutoFit/>
          </a:bodyPr>
          <a:lstStyle/>
          <a:p>
            <a:pPr marL="342900" indent="-342900">
              <a:lnSpc>
                <a:spcPct val="130000"/>
              </a:lnSpc>
              <a:buFont typeface="Wingdings" panose="05000000000000000000" pitchFamily="2" charset="2"/>
              <a:buChar char="Ø"/>
            </a:pPr>
            <a:r>
              <a:rPr lang="en-US" altLang="zh-CN" dirty="0">
                <a:solidFill>
                  <a:schemeClr val="tx1"/>
                </a:solidFill>
              </a:rPr>
              <a:t>Modena Network (</a:t>
            </a:r>
            <a:r>
              <a:rPr lang="en-US" altLang="zh-CN" dirty="0" err="1">
                <a:solidFill>
                  <a:srgbClr val="0000FF"/>
                </a:solidFill>
              </a:rPr>
              <a:t>Bragalli</a:t>
            </a:r>
            <a:r>
              <a:rPr lang="en-US" altLang="zh-CN" dirty="0">
                <a:solidFill>
                  <a:srgbClr val="0000FF"/>
                </a:solidFill>
              </a:rPr>
              <a:t> et al., 2012</a:t>
            </a:r>
            <a:r>
              <a:rPr lang="en-US" altLang="zh-CN" dirty="0">
                <a:solidFill>
                  <a:schemeClr val="tx1"/>
                </a:solidFill>
              </a:rPr>
              <a:t>)</a:t>
            </a:r>
          </a:p>
        </p:txBody>
      </p:sp>
      <p:pic>
        <p:nvPicPr>
          <p:cNvPr id="4" name="图片 3">
            <a:extLst>
              <a:ext uri="{FF2B5EF4-FFF2-40B4-BE49-F238E27FC236}">
                <a16:creationId xmlns:a16="http://schemas.microsoft.com/office/drawing/2014/main" id="{331447F8-51A9-492C-959E-F50FC4531C72}"/>
              </a:ext>
            </a:extLst>
          </p:cNvPr>
          <p:cNvPicPr>
            <a:picLocks noChangeAspect="1"/>
          </p:cNvPicPr>
          <p:nvPr/>
        </p:nvPicPr>
        <p:blipFill>
          <a:blip r:embed="rId3"/>
          <a:stretch>
            <a:fillRect/>
          </a:stretch>
        </p:blipFill>
        <p:spPr>
          <a:xfrm>
            <a:off x="228947" y="1352008"/>
            <a:ext cx="3640525" cy="2213887"/>
          </a:xfrm>
          <a:prstGeom prst="rect">
            <a:avLst/>
          </a:prstGeom>
        </p:spPr>
      </p:pic>
      <p:pic>
        <p:nvPicPr>
          <p:cNvPr id="5" name="图片 4">
            <a:extLst>
              <a:ext uri="{FF2B5EF4-FFF2-40B4-BE49-F238E27FC236}">
                <a16:creationId xmlns:a16="http://schemas.microsoft.com/office/drawing/2014/main" id="{1C4584A9-A819-4CA5-BFFC-661EACF2F68E}"/>
              </a:ext>
            </a:extLst>
          </p:cNvPr>
          <p:cNvPicPr>
            <a:picLocks noChangeAspect="1"/>
          </p:cNvPicPr>
          <p:nvPr/>
        </p:nvPicPr>
        <p:blipFill>
          <a:blip r:embed="rId4"/>
          <a:stretch>
            <a:fillRect/>
          </a:stretch>
        </p:blipFill>
        <p:spPr>
          <a:xfrm>
            <a:off x="3881526" y="1369201"/>
            <a:ext cx="5226681" cy="5129375"/>
          </a:xfrm>
          <a:prstGeom prst="rect">
            <a:avLst/>
          </a:prstGeom>
        </p:spPr>
      </p:pic>
      <p:graphicFrame>
        <p:nvGraphicFramePr>
          <p:cNvPr id="17" name="表格 16">
            <a:extLst>
              <a:ext uri="{FF2B5EF4-FFF2-40B4-BE49-F238E27FC236}">
                <a16:creationId xmlns:a16="http://schemas.microsoft.com/office/drawing/2014/main" id="{8F363E15-D781-4812-85BE-69288C198DE6}"/>
              </a:ext>
            </a:extLst>
          </p:cNvPr>
          <p:cNvGraphicFramePr>
            <a:graphicFrameLocks noGrp="1"/>
          </p:cNvGraphicFramePr>
          <p:nvPr>
            <p:extLst>
              <p:ext uri="{D42A27DB-BD31-4B8C-83A1-F6EECF244321}">
                <p14:modId xmlns:p14="http://schemas.microsoft.com/office/powerpoint/2010/main" val="1629767485"/>
              </p:ext>
            </p:extLst>
          </p:nvPr>
        </p:nvGraphicFramePr>
        <p:xfrm>
          <a:off x="34703" y="5123039"/>
          <a:ext cx="3846823" cy="731520"/>
        </p:xfrm>
        <a:graphic>
          <a:graphicData uri="http://schemas.openxmlformats.org/drawingml/2006/table">
            <a:tbl>
              <a:tblPr firstCol="1">
                <a:tableStyleId>{22838BEF-8BB2-4498-84A7-C5851F593DF1}</a:tableStyleId>
              </a:tblPr>
              <a:tblGrid>
                <a:gridCol w="751205">
                  <a:extLst>
                    <a:ext uri="{9D8B030D-6E8A-4147-A177-3AD203B41FA5}">
                      <a16:colId xmlns:a16="http://schemas.microsoft.com/office/drawing/2014/main" val="20000"/>
                    </a:ext>
                  </a:extLst>
                </a:gridCol>
                <a:gridCol w="326294">
                  <a:extLst>
                    <a:ext uri="{9D8B030D-6E8A-4147-A177-3AD203B41FA5}">
                      <a16:colId xmlns:a16="http://schemas.microsoft.com/office/drawing/2014/main" val="20001"/>
                    </a:ext>
                  </a:extLst>
                </a:gridCol>
                <a:gridCol w="326294">
                  <a:extLst>
                    <a:ext uri="{9D8B030D-6E8A-4147-A177-3AD203B41FA5}">
                      <a16:colId xmlns:a16="http://schemas.microsoft.com/office/drawing/2014/main" val="20002"/>
                    </a:ext>
                  </a:extLst>
                </a:gridCol>
                <a:gridCol w="326294">
                  <a:extLst>
                    <a:ext uri="{9D8B030D-6E8A-4147-A177-3AD203B41FA5}">
                      <a16:colId xmlns:a16="http://schemas.microsoft.com/office/drawing/2014/main" val="20003"/>
                    </a:ext>
                  </a:extLst>
                </a:gridCol>
                <a:gridCol w="326294">
                  <a:extLst>
                    <a:ext uri="{9D8B030D-6E8A-4147-A177-3AD203B41FA5}">
                      <a16:colId xmlns:a16="http://schemas.microsoft.com/office/drawing/2014/main" val="20004"/>
                    </a:ext>
                  </a:extLst>
                </a:gridCol>
                <a:gridCol w="405780">
                  <a:extLst>
                    <a:ext uri="{9D8B030D-6E8A-4147-A177-3AD203B41FA5}">
                      <a16:colId xmlns:a16="http://schemas.microsoft.com/office/drawing/2014/main" val="20005"/>
                    </a:ext>
                  </a:extLst>
                </a:gridCol>
                <a:gridCol w="326294">
                  <a:extLst>
                    <a:ext uri="{9D8B030D-6E8A-4147-A177-3AD203B41FA5}">
                      <a16:colId xmlns:a16="http://schemas.microsoft.com/office/drawing/2014/main" val="20006"/>
                    </a:ext>
                  </a:extLst>
                </a:gridCol>
                <a:gridCol w="405780">
                  <a:extLst>
                    <a:ext uri="{9D8B030D-6E8A-4147-A177-3AD203B41FA5}">
                      <a16:colId xmlns:a16="http://schemas.microsoft.com/office/drawing/2014/main" val="20007"/>
                    </a:ext>
                  </a:extLst>
                </a:gridCol>
                <a:gridCol w="326294">
                  <a:extLst>
                    <a:ext uri="{9D8B030D-6E8A-4147-A177-3AD203B41FA5}">
                      <a16:colId xmlns:a16="http://schemas.microsoft.com/office/drawing/2014/main" val="1391364561"/>
                    </a:ext>
                  </a:extLst>
                </a:gridCol>
                <a:gridCol w="326294">
                  <a:extLst>
                    <a:ext uri="{9D8B030D-6E8A-4147-A177-3AD203B41FA5}">
                      <a16:colId xmlns:a16="http://schemas.microsoft.com/office/drawing/2014/main" val="3760642451"/>
                    </a:ext>
                  </a:extLst>
                </a:gridCol>
              </a:tblGrid>
              <a:tr h="223869">
                <a:tc>
                  <a:txBody>
                    <a:bodyPr/>
                    <a:lstStyle/>
                    <a:p>
                      <a:pPr algn="ctr"/>
                      <a:r>
                        <a:rPr lang="en-US" altLang="zh-CN" sz="1000" b="1" dirty="0">
                          <a:latin typeface="Arial" panose="020B0604020202020204" pitchFamily="34" charset="0"/>
                          <a:ea typeface="宋体" panose="02010600030101010101" pitchFamily="2" charset="-122"/>
                          <a:cs typeface="Arial" panose="020B0604020202020204" pitchFamily="34" charset="0"/>
                        </a:rPr>
                        <a:t>Scenario</a:t>
                      </a:r>
                      <a:endParaRPr lang="zh-CN" altLang="en-US" sz="1000" b="1" dirty="0">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r>
                        <a:rPr lang="en-US" altLang="zh-CN" sz="1000" b="1" dirty="0">
                          <a:latin typeface="Arial" panose="020B0604020202020204" pitchFamily="34" charset="0"/>
                          <a:cs typeface="Arial" panose="020B0604020202020204" pitchFamily="34" charset="0"/>
                        </a:rPr>
                        <a:t>1</a:t>
                      </a:r>
                      <a:endParaRPr lang="zh-CN" altLang="en-US" sz="10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000" b="1" dirty="0">
                          <a:latin typeface="Arial" panose="020B0604020202020204" pitchFamily="34" charset="0"/>
                          <a:cs typeface="Arial" panose="020B0604020202020204" pitchFamily="34" charset="0"/>
                        </a:rPr>
                        <a:t>2</a:t>
                      </a:r>
                      <a:endParaRPr lang="zh-CN" altLang="en-US" sz="10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000" b="1" dirty="0">
                          <a:latin typeface="Arial" panose="020B0604020202020204" pitchFamily="34" charset="0"/>
                          <a:cs typeface="Arial" panose="020B0604020202020204" pitchFamily="34" charset="0"/>
                        </a:rPr>
                        <a:t>3</a:t>
                      </a:r>
                      <a:endParaRPr lang="zh-CN" altLang="en-US" sz="10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000" b="1" dirty="0">
                          <a:latin typeface="Arial" panose="020B0604020202020204" pitchFamily="34" charset="0"/>
                          <a:cs typeface="Arial" panose="020B0604020202020204" pitchFamily="34" charset="0"/>
                        </a:rPr>
                        <a:t>4</a:t>
                      </a:r>
                      <a:endParaRPr lang="zh-CN" altLang="en-US" sz="10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a:r>
                        <a:rPr lang="en-US" altLang="zh-CN" sz="1000" b="1" dirty="0">
                          <a:latin typeface="Arial" panose="020B0604020202020204" pitchFamily="34" charset="0"/>
                          <a:cs typeface="Arial" panose="020B0604020202020204" pitchFamily="34" charset="0"/>
                        </a:rPr>
                        <a:t>5</a:t>
                      </a:r>
                      <a:endParaRPr lang="zh-CN" altLang="en-US" sz="10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a:r>
                        <a:rPr lang="en-US" altLang="zh-CN" sz="1000" b="1" dirty="0">
                          <a:latin typeface="Arial" panose="020B0604020202020204" pitchFamily="34" charset="0"/>
                          <a:cs typeface="Arial" panose="020B0604020202020204" pitchFamily="34" charset="0"/>
                        </a:rPr>
                        <a:t>6</a:t>
                      </a:r>
                      <a:endParaRPr lang="zh-CN" altLang="en-US" sz="10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a:r>
                        <a:rPr lang="en-US" altLang="zh-CN" sz="1000" b="1" dirty="0">
                          <a:latin typeface="Arial" panose="020B0604020202020204" pitchFamily="34" charset="0"/>
                          <a:cs typeface="Arial" panose="020B0604020202020204" pitchFamily="34" charset="0"/>
                        </a:rPr>
                        <a:t>7</a:t>
                      </a:r>
                      <a:endParaRPr lang="zh-CN" altLang="en-US" sz="10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000" b="1" dirty="0">
                          <a:latin typeface="Arial" panose="020B0604020202020204" pitchFamily="34" charset="0"/>
                          <a:ea typeface="宋体" pitchFamily="2" charset="-122"/>
                          <a:cs typeface="Arial" panose="020B0604020202020204" pitchFamily="34" charset="0"/>
                        </a:rPr>
                        <a:t>8</a:t>
                      </a:r>
                      <a:endParaRPr lang="zh-CN" altLang="en-US" sz="10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000" b="1" dirty="0">
                          <a:latin typeface="Arial" panose="020B0604020202020204" pitchFamily="34" charset="0"/>
                          <a:ea typeface="宋体" pitchFamily="2" charset="-122"/>
                          <a:cs typeface="Arial" panose="020B0604020202020204" pitchFamily="34" charset="0"/>
                        </a:rPr>
                        <a:t>9</a:t>
                      </a:r>
                      <a:endParaRPr lang="zh-CN" altLang="en-US" sz="10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extLst>
                  <a:ext uri="{0D108BD9-81ED-4DB2-BD59-A6C34878D82A}">
                    <a16:rowId xmlns:a16="http://schemas.microsoft.com/office/drawing/2014/main" val="10000"/>
                  </a:ext>
                </a:extLst>
              </a:tr>
              <a:tr h="227206">
                <a:tc>
                  <a:txBody>
                    <a:bodyPr/>
                    <a:lstStyle/>
                    <a:p>
                      <a:pPr algn="ctr"/>
                      <a:r>
                        <a:rPr lang="en-US" altLang="zh-CN" sz="1000" b="1" dirty="0">
                          <a:latin typeface="Arial" panose="020B0604020202020204" pitchFamily="34" charset="0"/>
                          <a:ea typeface="宋体" panose="02010600030101010101" pitchFamily="2" charset="-122"/>
                          <a:cs typeface="Arial" panose="020B0604020202020204" pitchFamily="34" charset="0"/>
                        </a:rPr>
                        <a:t>Breaks</a:t>
                      </a:r>
                      <a:endParaRPr lang="zh-CN" altLang="en-US" sz="1000" b="1" dirty="0">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r>
                        <a:rPr lang="en-US" altLang="zh-CN" sz="1000" b="1" dirty="0">
                          <a:latin typeface="Arial" panose="020B0604020202020204" pitchFamily="34" charset="0"/>
                          <a:ea typeface="宋体" pitchFamily="2" charset="-122"/>
                          <a:cs typeface="Arial" panose="020B0604020202020204" pitchFamily="34" charset="0"/>
                        </a:rPr>
                        <a:t>4</a:t>
                      </a:r>
                      <a:endParaRPr lang="zh-CN" altLang="en-US" sz="10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000" b="1" dirty="0">
                          <a:latin typeface="Arial" panose="020B0604020202020204" pitchFamily="34" charset="0"/>
                          <a:ea typeface="宋体" pitchFamily="2" charset="-122"/>
                          <a:cs typeface="Arial" panose="020B0604020202020204" pitchFamily="34" charset="0"/>
                        </a:rPr>
                        <a:t>10</a:t>
                      </a:r>
                      <a:endParaRPr lang="zh-CN" altLang="en-US" sz="10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000" b="1" dirty="0">
                          <a:latin typeface="Arial" panose="020B0604020202020204" pitchFamily="34" charset="0"/>
                          <a:ea typeface="宋体" pitchFamily="2" charset="-122"/>
                          <a:cs typeface="Arial" panose="020B0604020202020204" pitchFamily="34" charset="0"/>
                        </a:rPr>
                        <a:t>16</a:t>
                      </a:r>
                      <a:endParaRPr lang="zh-CN" altLang="en-US" sz="10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000" b="1" dirty="0">
                          <a:latin typeface="Arial" panose="020B0604020202020204" pitchFamily="34" charset="0"/>
                          <a:ea typeface="宋体" pitchFamily="2" charset="-122"/>
                          <a:cs typeface="Arial" panose="020B0604020202020204" pitchFamily="34" charset="0"/>
                        </a:rPr>
                        <a:t>8</a:t>
                      </a:r>
                      <a:endParaRPr lang="zh-CN" altLang="en-US" sz="10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a:r>
                        <a:rPr lang="en-US" altLang="zh-CN" sz="1000" b="1" dirty="0">
                          <a:latin typeface="Arial" panose="020B0604020202020204" pitchFamily="34" charset="0"/>
                          <a:ea typeface="宋体" pitchFamily="2" charset="-122"/>
                          <a:cs typeface="Arial" panose="020B0604020202020204" pitchFamily="34" charset="0"/>
                        </a:rPr>
                        <a:t>22</a:t>
                      </a:r>
                      <a:endParaRPr lang="zh-CN" altLang="en-US" sz="10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a:r>
                        <a:rPr lang="en-US" altLang="zh-CN" sz="1000" b="1" dirty="0">
                          <a:latin typeface="Arial" panose="020B0604020202020204" pitchFamily="34" charset="0"/>
                          <a:ea typeface="宋体" pitchFamily="2" charset="-122"/>
                          <a:cs typeface="Arial" panose="020B0604020202020204" pitchFamily="34" charset="0"/>
                        </a:rPr>
                        <a:t>36</a:t>
                      </a:r>
                      <a:endParaRPr lang="zh-CN" altLang="en-US" sz="10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a:r>
                        <a:rPr lang="en-US" altLang="zh-CN" sz="1000" b="1" dirty="0">
                          <a:latin typeface="Arial" panose="020B0604020202020204" pitchFamily="34" charset="0"/>
                          <a:ea typeface="宋体" pitchFamily="2" charset="-122"/>
                          <a:cs typeface="Arial" panose="020B0604020202020204" pitchFamily="34" charset="0"/>
                        </a:rPr>
                        <a:t>14</a:t>
                      </a:r>
                      <a:endParaRPr lang="zh-CN" altLang="en-US" sz="10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000" b="1" dirty="0">
                          <a:latin typeface="Arial" panose="020B0604020202020204" pitchFamily="34" charset="0"/>
                          <a:ea typeface="宋体" pitchFamily="2" charset="-122"/>
                          <a:cs typeface="Arial" panose="020B0604020202020204" pitchFamily="34" charset="0"/>
                        </a:rPr>
                        <a:t>42</a:t>
                      </a:r>
                      <a:endParaRPr lang="zh-CN" altLang="en-US" sz="10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000" b="1" dirty="0">
                          <a:latin typeface="Arial" panose="020B0604020202020204" pitchFamily="34" charset="0"/>
                          <a:ea typeface="宋体" pitchFamily="2" charset="-122"/>
                          <a:cs typeface="Arial" panose="020B0604020202020204" pitchFamily="34" charset="0"/>
                        </a:rPr>
                        <a:t>69</a:t>
                      </a:r>
                      <a:endParaRPr lang="zh-CN" altLang="en-US" sz="10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extLst>
                  <a:ext uri="{0D108BD9-81ED-4DB2-BD59-A6C34878D82A}">
                    <a16:rowId xmlns:a16="http://schemas.microsoft.com/office/drawing/2014/main" val="3220255437"/>
                  </a:ext>
                </a:extLst>
              </a:tr>
              <a:tr h="227206">
                <a:tc>
                  <a:txBody>
                    <a:bodyPr/>
                    <a:lstStyle/>
                    <a:p>
                      <a:pPr algn="ctr"/>
                      <a:r>
                        <a:rPr lang="en-US" altLang="zh-CN" sz="1000" b="1" dirty="0">
                          <a:solidFill>
                            <a:schemeClr val="tx1"/>
                          </a:solidFill>
                          <a:latin typeface="Arial" panose="020B0604020202020204" pitchFamily="34" charset="0"/>
                          <a:ea typeface="宋体" panose="02010600030101010101" pitchFamily="2" charset="-122"/>
                          <a:cs typeface="Arial" panose="020B0604020202020204" pitchFamily="34" charset="0"/>
                        </a:rPr>
                        <a:t>Leaks</a:t>
                      </a:r>
                      <a:endParaRPr lang="zh-CN" altLang="en-US" sz="1000" b="1" dirty="0">
                        <a:solidFill>
                          <a:schemeClr val="tx1"/>
                        </a:solidFill>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r>
                        <a:rPr lang="en-US" altLang="zh-CN" sz="1000" b="1" dirty="0">
                          <a:solidFill>
                            <a:schemeClr val="tx1"/>
                          </a:solidFill>
                          <a:latin typeface="Arial" panose="020B0604020202020204" pitchFamily="34" charset="0"/>
                          <a:cs typeface="Arial" panose="020B0604020202020204" pitchFamily="34" charset="0"/>
                        </a:rPr>
                        <a:t>28</a:t>
                      </a:r>
                      <a:endParaRPr lang="zh-CN" altLang="en-US" sz="1000" b="1" dirty="0">
                        <a:solidFill>
                          <a:schemeClr val="tx1"/>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000" b="1" dirty="0">
                          <a:solidFill>
                            <a:schemeClr val="tx1"/>
                          </a:solidFill>
                          <a:latin typeface="Arial" panose="020B0604020202020204" pitchFamily="34" charset="0"/>
                          <a:cs typeface="Arial" panose="020B0604020202020204" pitchFamily="34" charset="0"/>
                        </a:rPr>
                        <a:t>22</a:t>
                      </a:r>
                      <a:endParaRPr lang="zh-CN" altLang="en-US" sz="1000" b="1" dirty="0">
                        <a:solidFill>
                          <a:schemeClr val="tx1"/>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000" b="1" dirty="0">
                          <a:solidFill>
                            <a:schemeClr val="tx1"/>
                          </a:solidFill>
                          <a:latin typeface="Arial" panose="020B0604020202020204" pitchFamily="34" charset="0"/>
                          <a:cs typeface="Arial" panose="020B0604020202020204" pitchFamily="34" charset="0"/>
                        </a:rPr>
                        <a:t>16</a:t>
                      </a:r>
                      <a:endParaRPr lang="zh-CN" altLang="en-US" sz="1000" b="1" dirty="0">
                        <a:solidFill>
                          <a:schemeClr val="tx1"/>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000" b="1" dirty="0">
                          <a:solidFill>
                            <a:schemeClr val="tx1"/>
                          </a:solidFill>
                          <a:latin typeface="Arial" panose="020B0604020202020204" pitchFamily="34" charset="0"/>
                          <a:ea typeface="宋体" pitchFamily="2" charset="-122"/>
                          <a:cs typeface="Arial" panose="020B0604020202020204" pitchFamily="34" charset="0"/>
                        </a:rPr>
                        <a:t>64</a:t>
                      </a:r>
                      <a:endParaRPr lang="zh-CN" altLang="en-US" sz="1000" b="1" dirty="0">
                        <a:solidFill>
                          <a:schemeClr val="tx1"/>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a:r>
                        <a:rPr lang="en-US" altLang="zh-CN" sz="1000" b="1" dirty="0">
                          <a:solidFill>
                            <a:schemeClr val="tx1"/>
                          </a:solidFill>
                          <a:latin typeface="Arial" panose="020B0604020202020204" pitchFamily="34" charset="0"/>
                          <a:ea typeface="宋体" pitchFamily="2" charset="-122"/>
                          <a:cs typeface="Arial" panose="020B0604020202020204" pitchFamily="34" charset="0"/>
                        </a:rPr>
                        <a:t>50</a:t>
                      </a:r>
                      <a:endParaRPr lang="zh-CN" altLang="en-US" sz="1000" b="1" dirty="0">
                        <a:solidFill>
                          <a:schemeClr val="tx1"/>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a:r>
                        <a:rPr lang="en-US" altLang="zh-CN" sz="1000" b="1" dirty="0">
                          <a:solidFill>
                            <a:schemeClr val="tx1"/>
                          </a:solidFill>
                          <a:latin typeface="Arial" panose="020B0604020202020204" pitchFamily="34" charset="0"/>
                          <a:cs typeface="Arial" panose="020B0604020202020204" pitchFamily="34" charset="0"/>
                        </a:rPr>
                        <a:t>36</a:t>
                      </a:r>
                      <a:endParaRPr lang="zh-CN" altLang="en-US" sz="1000" b="1" dirty="0">
                        <a:solidFill>
                          <a:schemeClr val="tx1"/>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CCCCFF"/>
                    </a:solidFill>
                  </a:tcPr>
                </a:tc>
                <a:tc>
                  <a:txBody>
                    <a:bodyPr/>
                    <a:lstStyle/>
                    <a:p>
                      <a:pPr algn="ctr"/>
                      <a:r>
                        <a:rPr lang="en-US" altLang="zh-CN" sz="1000" b="1" dirty="0">
                          <a:solidFill>
                            <a:schemeClr val="tx1"/>
                          </a:solidFill>
                          <a:latin typeface="Arial" panose="020B0604020202020204" pitchFamily="34" charset="0"/>
                          <a:ea typeface="宋体" pitchFamily="2" charset="-122"/>
                          <a:cs typeface="Arial" panose="020B0604020202020204" pitchFamily="34" charset="0"/>
                        </a:rPr>
                        <a:t>123</a:t>
                      </a:r>
                      <a:endParaRPr lang="zh-CN" altLang="en-US" sz="1000" b="1" dirty="0">
                        <a:solidFill>
                          <a:schemeClr val="tx1"/>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000" b="1" dirty="0">
                          <a:solidFill>
                            <a:schemeClr val="tx1"/>
                          </a:solidFill>
                          <a:latin typeface="Arial" panose="020B0604020202020204" pitchFamily="34" charset="0"/>
                          <a:ea typeface="宋体" pitchFamily="2" charset="-122"/>
                          <a:cs typeface="Arial" panose="020B0604020202020204" pitchFamily="34" charset="0"/>
                        </a:rPr>
                        <a:t>95</a:t>
                      </a:r>
                      <a:endParaRPr lang="zh-CN" altLang="en-US" sz="1000" b="1" dirty="0">
                        <a:solidFill>
                          <a:schemeClr val="tx1"/>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000" b="1" dirty="0">
                          <a:solidFill>
                            <a:schemeClr val="tx1"/>
                          </a:solidFill>
                          <a:latin typeface="Arial" panose="020B0604020202020204" pitchFamily="34" charset="0"/>
                          <a:ea typeface="宋体" pitchFamily="2" charset="-122"/>
                          <a:cs typeface="Arial" panose="020B0604020202020204" pitchFamily="34" charset="0"/>
                        </a:rPr>
                        <a:t>68</a:t>
                      </a:r>
                      <a:endParaRPr lang="zh-CN" altLang="en-US" sz="1000" b="1" dirty="0">
                        <a:solidFill>
                          <a:schemeClr val="tx1"/>
                        </a:solidFill>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extLst>
                  <a:ext uri="{0D108BD9-81ED-4DB2-BD59-A6C34878D82A}">
                    <a16:rowId xmlns:a16="http://schemas.microsoft.com/office/drawing/2014/main" val="10001"/>
                  </a:ext>
                </a:extLst>
              </a:tr>
            </a:tbl>
          </a:graphicData>
        </a:graphic>
      </p:graphicFrame>
      <p:sp>
        <p:nvSpPr>
          <p:cNvPr id="19" name="TextBox 5">
            <a:extLst>
              <a:ext uri="{FF2B5EF4-FFF2-40B4-BE49-F238E27FC236}">
                <a16:creationId xmlns:a16="http://schemas.microsoft.com/office/drawing/2014/main" id="{2EF56BC1-1660-44F9-9CE1-40CDF2E72CAD}"/>
              </a:ext>
            </a:extLst>
          </p:cNvPr>
          <p:cNvSpPr txBox="1"/>
          <p:nvPr/>
        </p:nvSpPr>
        <p:spPr>
          <a:xfrm>
            <a:off x="467544" y="3463776"/>
            <a:ext cx="2808312" cy="1493742"/>
          </a:xfrm>
          <a:prstGeom prst="rect">
            <a:avLst/>
          </a:prstGeom>
          <a:noFill/>
        </p:spPr>
        <p:txBody>
          <a:bodyPr wrap="square" rtlCol="0">
            <a:spAutoFit/>
          </a:bodyPr>
          <a:lstStyle/>
          <a:p>
            <a:pPr marL="342900" indent="-342900">
              <a:lnSpc>
                <a:spcPct val="130000"/>
              </a:lnSpc>
              <a:buFont typeface="Wingdings" panose="05000000000000000000" pitchFamily="2" charset="2"/>
              <a:buChar char="Ø"/>
            </a:pPr>
            <a:r>
              <a:rPr lang="en-US" altLang="zh-CN" sz="1800" dirty="0">
                <a:solidFill>
                  <a:schemeClr val="tx1"/>
                </a:solidFill>
              </a:rPr>
              <a:t>268nodes; </a:t>
            </a:r>
          </a:p>
          <a:p>
            <a:pPr marL="342900" indent="-342900">
              <a:lnSpc>
                <a:spcPct val="130000"/>
              </a:lnSpc>
              <a:buFont typeface="Wingdings" panose="05000000000000000000" pitchFamily="2" charset="2"/>
              <a:buChar char="Ø"/>
            </a:pPr>
            <a:r>
              <a:rPr lang="en-US" altLang="zh-CN" sz="1800" dirty="0">
                <a:solidFill>
                  <a:schemeClr val="tx1"/>
                </a:solidFill>
              </a:rPr>
              <a:t>317 pipes;</a:t>
            </a:r>
          </a:p>
          <a:p>
            <a:pPr marL="342900" indent="-342900">
              <a:lnSpc>
                <a:spcPct val="130000"/>
              </a:lnSpc>
              <a:buFont typeface="Wingdings" panose="05000000000000000000" pitchFamily="2" charset="2"/>
              <a:buChar char="Ø"/>
            </a:pPr>
            <a:r>
              <a:rPr lang="en-US" altLang="zh-CN" sz="1800" dirty="0">
                <a:solidFill>
                  <a:schemeClr val="tx1"/>
                </a:solidFill>
              </a:rPr>
              <a:t>4 Reservoirs; </a:t>
            </a:r>
          </a:p>
          <a:p>
            <a:pPr marL="342900" indent="-342900">
              <a:lnSpc>
                <a:spcPct val="130000"/>
              </a:lnSpc>
              <a:buFont typeface="Wingdings" panose="05000000000000000000" pitchFamily="2" charset="2"/>
              <a:buChar char="Ø"/>
            </a:pPr>
            <a:r>
              <a:rPr lang="en-US" altLang="zh-CN" sz="1800" dirty="0">
                <a:solidFill>
                  <a:schemeClr val="tx1"/>
                </a:solidFill>
              </a:rPr>
              <a:t>407 LPS;</a:t>
            </a:r>
          </a:p>
        </p:txBody>
      </p:sp>
      <p:sp>
        <p:nvSpPr>
          <p:cNvPr id="6" name="灯片编号占位符 5">
            <a:extLst>
              <a:ext uri="{FF2B5EF4-FFF2-40B4-BE49-F238E27FC236}">
                <a16:creationId xmlns:a16="http://schemas.microsoft.com/office/drawing/2014/main" id="{20695B71-62EB-4BFB-A30E-C17D6A050B5D}"/>
              </a:ext>
            </a:extLst>
          </p:cNvPr>
          <p:cNvSpPr>
            <a:spLocks noGrp="1"/>
          </p:cNvSpPr>
          <p:nvPr>
            <p:ph type="sldNum" sz="quarter" idx="11"/>
          </p:nvPr>
        </p:nvSpPr>
        <p:spPr/>
        <p:txBody>
          <a:bodyPr/>
          <a:lstStyle/>
          <a:p>
            <a:fld id="{394AF2FD-F320-4CD6-9F84-CD87F3EC1347}" type="slidenum">
              <a:rPr lang="zh-CN" altLang="en-US" smtClean="0"/>
              <a:t>16</a:t>
            </a:fld>
            <a:endParaRPr lang="zh-CN" altLang="en-US"/>
          </a:p>
        </p:txBody>
      </p:sp>
    </p:spTree>
    <p:extLst>
      <p:ext uri="{BB962C8B-B14F-4D97-AF65-F5344CB8AC3E}">
        <p14:creationId xmlns:p14="http://schemas.microsoft.com/office/powerpoint/2010/main" val="11111640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a:spLocks noChangeArrowheads="1"/>
          </p:cNvSpPr>
          <p:nvPr/>
        </p:nvSpPr>
        <p:spPr bwMode="auto">
          <a:xfrm>
            <a:off x="0" y="764704"/>
            <a:ext cx="9144000" cy="69850"/>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F0101"/>
          </a:solidFill>
          <a:ln w="9525">
            <a:solidFill>
              <a:srgbClr val="AF0101"/>
            </a:solidFill>
            <a:round/>
            <a:headEnd/>
            <a:tailEnd/>
          </a:ln>
        </p:spPr>
        <p:txBody>
          <a:bodyPr/>
          <a:lstStyle/>
          <a:p>
            <a:endParaRPr lang="zh-CN" altLang="en-US"/>
          </a:p>
        </p:txBody>
      </p:sp>
      <p:sp>
        <p:nvSpPr>
          <p:cNvPr id="7" name="Rectangle 2">
            <a:extLst>
              <a:ext uri="{FF2B5EF4-FFF2-40B4-BE49-F238E27FC236}">
                <a16:creationId xmlns:a16="http://schemas.microsoft.com/office/drawing/2014/main" id="{31F0D6BF-DCAC-4520-9E63-BB6B95AD0571}"/>
              </a:ext>
            </a:extLst>
          </p:cNvPr>
          <p:cNvSpPr>
            <a:spLocks noChangeArrowheads="1"/>
          </p:cNvSpPr>
          <p:nvPr/>
        </p:nvSpPr>
        <p:spPr bwMode="auto">
          <a:xfrm>
            <a:off x="95250" y="231101"/>
            <a:ext cx="872522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eaLnBrk="1" hangingPunct="1"/>
            <a:r>
              <a:rPr lang="en-US" altLang="zh-CN" sz="2200" dirty="0">
                <a:solidFill>
                  <a:schemeClr val="tx1"/>
                </a:solidFill>
              </a:rPr>
              <a:t>4. Case Study</a:t>
            </a:r>
            <a:endParaRPr lang="zh-CN" altLang="en-US" sz="2200" dirty="0">
              <a:solidFill>
                <a:schemeClr val="tx1"/>
              </a:solidFill>
            </a:endParaRPr>
          </a:p>
        </p:txBody>
      </p:sp>
      <p:sp>
        <p:nvSpPr>
          <p:cNvPr id="11" name="矩形 10">
            <a:extLst>
              <a:ext uri="{FF2B5EF4-FFF2-40B4-BE49-F238E27FC236}">
                <a16:creationId xmlns:a16="http://schemas.microsoft.com/office/drawing/2014/main" id="{5768C746-1802-467B-983C-1E5E37D51C7E}"/>
              </a:ext>
            </a:extLst>
          </p:cNvPr>
          <p:cNvSpPr/>
          <p:nvPr/>
        </p:nvSpPr>
        <p:spPr>
          <a:xfrm>
            <a:off x="179512" y="908297"/>
            <a:ext cx="4898379" cy="449097"/>
          </a:xfrm>
          <a:prstGeom prst="rect">
            <a:avLst/>
          </a:prstGeom>
        </p:spPr>
        <p:txBody>
          <a:bodyPr wrap="square">
            <a:spAutoFit/>
          </a:bodyPr>
          <a:lstStyle/>
          <a:p>
            <a:pPr marL="342900" indent="-342900">
              <a:lnSpc>
                <a:spcPct val="130000"/>
              </a:lnSpc>
              <a:buFont typeface="Wingdings" panose="05000000000000000000" pitchFamily="2" charset="2"/>
              <a:buChar char="Ø"/>
            </a:pPr>
            <a:r>
              <a:rPr lang="en-US" altLang="zh-CN" dirty="0">
                <a:solidFill>
                  <a:schemeClr val="tx1"/>
                </a:solidFill>
              </a:rPr>
              <a:t>Modena Network (</a:t>
            </a:r>
            <a:r>
              <a:rPr lang="en-US" altLang="zh-CN" dirty="0" err="1">
                <a:solidFill>
                  <a:srgbClr val="0000FF"/>
                </a:solidFill>
              </a:rPr>
              <a:t>Bragalli</a:t>
            </a:r>
            <a:r>
              <a:rPr lang="en-US" altLang="zh-CN" dirty="0">
                <a:solidFill>
                  <a:srgbClr val="0000FF"/>
                </a:solidFill>
              </a:rPr>
              <a:t> et al., 2012</a:t>
            </a:r>
            <a:r>
              <a:rPr lang="en-US" altLang="zh-CN" dirty="0">
                <a:solidFill>
                  <a:schemeClr val="tx1"/>
                </a:solidFill>
              </a:rPr>
              <a:t>)</a:t>
            </a:r>
          </a:p>
        </p:txBody>
      </p:sp>
      <p:pic>
        <p:nvPicPr>
          <p:cNvPr id="9" name="图片 8">
            <a:extLst>
              <a:ext uri="{FF2B5EF4-FFF2-40B4-BE49-F238E27FC236}">
                <a16:creationId xmlns:a16="http://schemas.microsoft.com/office/drawing/2014/main" id="{5EFB812C-23D8-495F-A7A4-1A9E8751266F}"/>
              </a:ext>
            </a:extLst>
          </p:cNvPr>
          <p:cNvPicPr>
            <a:picLocks noChangeAspect="1"/>
          </p:cNvPicPr>
          <p:nvPr/>
        </p:nvPicPr>
        <p:blipFill>
          <a:blip r:embed="rId4"/>
          <a:stretch>
            <a:fillRect/>
          </a:stretch>
        </p:blipFill>
        <p:spPr>
          <a:xfrm>
            <a:off x="34032" y="1425284"/>
            <a:ext cx="6407729" cy="5411632"/>
          </a:xfrm>
          <a:prstGeom prst="rect">
            <a:avLst/>
          </a:prstGeom>
        </p:spPr>
      </p:pic>
      <p:pic>
        <p:nvPicPr>
          <p:cNvPr id="10" name="图片 9">
            <a:extLst>
              <a:ext uri="{FF2B5EF4-FFF2-40B4-BE49-F238E27FC236}">
                <a16:creationId xmlns:a16="http://schemas.microsoft.com/office/drawing/2014/main" id="{4B61A7FB-4E88-4CDC-B9C3-49E296D58BCB}"/>
              </a:ext>
            </a:extLst>
          </p:cNvPr>
          <p:cNvPicPr>
            <a:picLocks noChangeAspect="1"/>
          </p:cNvPicPr>
          <p:nvPr/>
        </p:nvPicPr>
        <p:blipFill>
          <a:blip r:embed="rId5"/>
          <a:stretch>
            <a:fillRect/>
          </a:stretch>
        </p:blipFill>
        <p:spPr>
          <a:xfrm>
            <a:off x="6441761" y="2436192"/>
            <a:ext cx="2437563" cy="1729312"/>
          </a:xfrm>
          <a:prstGeom prst="rect">
            <a:avLst/>
          </a:prstGeom>
        </p:spPr>
      </p:pic>
      <p:graphicFrame>
        <p:nvGraphicFramePr>
          <p:cNvPr id="6" name="对象 5">
            <a:extLst>
              <a:ext uri="{FF2B5EF4-FFF2-40B4-BE49-F238E27FC236}">
                <a16:creationId xmlns:a16="http://schemas.microsoft.com/office/drawing/2014/main" id="{392DA9ED-79F6-4240-BB9A-5469FD4C0000}"/>
              </a:ext>
            </a:extLst>
          </p:cNvPr>
          <p:cNvGraphicFramePr>
            <a:graphicFrameLocks noChangeAspect="1"/>
          </p:cNvGraphicFramePr>
          <p:nvPr>
            <p:extLst>
              <p:ext uri="{D42A27DB-BD31-4B8C-83A1-F6EECF244321}">
                <p14:modId xmlns:p14="http://schemas.microsoft.com/office/powerpoint/2010/main" val="2446722791"/>
              </p:ext>
            </p:extLst>
          </p:nvPr>
        </p:nvGraphicFramePr>
        <p:xfrm>
          <a:off x="6706840" y="1554223"/>
          <a:ext cx="2113632" cy="647420"/>
        </p:xfrm>
        <a:graphic>
          <a:graphicData uri="http://schemas.openxmlformats.org/presentationml/2006/ole">
            <mc:AlternateContent xmlns:mc="http://schemas.openxmlformats.org/markup-compatibility/2006">
              <mc:Choice xmlns:v="urn:schemas-microsoft-com:vml" Requires="v">
                <p:oleObj spid="_x0000_s5135" name="Equation" r:id="rId6" imgW="1409088" imgH="431613" progId="Equation.DSMT4">
                  <p:embed/>
                </p:oleObj>
              </mc:Choice>
              <mc:Fallback>
                <p:oleObj name="Equation" r:id="rId6" imgW="1409088" imgH="431613" progId="Equation.DSMT4">
                  <p:embed/>
                  <p:pic>
                    <p:nvPicPr>
                      <p:cNvPr id="0" name="Object 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06840" y="1554223"/>
                        <a:ext cx="2113632" cy="6474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3" name="矩形 12">
            <a:extLst>
              <a:ext uri="{FF2B5EF4-FFF2-40B4-BE49-F238E27FC236}">
                <a16:creationId xmlns:a16="http://schemas.microsoft.com/office/drawing/2014/main" id="{4021E1F6-C862-46FF-B358-0AEBF6E8E98B}"/>
              </a:ext>
            </a:extLst>
          </p:cNvPr>
          <p:cNvSpPr/>
          <p:nvPr/>
        </p:nvSpPr>
        <p:spPr>
          <a:xfrm>
            <a:off x="6514992" y="4360804"/>
            <a:ext cx="2291100" cy="2246769"/>
          </a:xfrm>
          <a:prstGeom prst="rect">
            <a:avLst/>
          </a:prstGeom>
        </p:spPr>
        <p:txBody>
          <a:bodyPr wrap="square">
            <a:spAutoFit/>
          </a:bodyPr>
          <a:lstStyle/>
          <a:p>
            <a:pPr marL="342900" indent="-342900">
              <a:buFont typeface="Wingdings" panose="05000000000000000000" pitchFamily="2" charset="2"/>
              <a:buChar char="Ø"/>
            </a:pPr>
            <a:r>
              <a:rPr lang="en-US" altLang="zh-CN" dirty="0">
                <a:solidFill>
                  <a:schemeClr val="tx1"/>
                </a:solidFill>
              </a:rPr>
              <a:t>The RIs obtained by DIM are close to that of the Optimization Method.</a:t>
            </a:r>
          </a:p>
          <a:p>
            <a:pPr marL="342900" indent="-342900">
              <a:buFont typeface="Wingdings" panose="05000000000000000000" pitchFamily="2" charset="2"/>
              <a:buChar char="Ø"/>
            </a:pPr>
            <a:r>
              <a:rPr lang="en-US" altLang="zh-CN" dirty="0">
                <a:solidFill>
                  <a:schemeClr val="tx1"/>
                </a:solidFill>
              </a:rPr>
              <a:t>RI((OM-DIM)/OM)</a:t>
            </a:r>
          </a:p>
          <a:p>
            <a:r>
              <a:rPr lang="en-US" altLang="zh-CN" dirty="0">
                <a:solidFill>
                  <a:schemeClr val="tx1"/>
                </a:solidFill>
              </a:rPr>
              <a:t>      0.98%~2.07%</a:t>
            </a:r>
          </a:p>
        </p:txBody>
      </p:sp>
      <p:sp>
        <p:nvSpPr>
          <p:cNvPr id="8" name="灯片编号占位符 7">
            <a:extLst>
              <a:ext uri="{FF2B5EF4-FFF2-40B4-BE49-F238E27FC236}">
                <a16:creationId xmlns:a16="http://schemas.microsoft.com/office/drawing/2014/main" id="{4457DF86-B7BB-4DA0-9557-BD6B4868E633}"/>
              </a:ext>
            </a:extLst>
          </p:cNvPr>
          <p:cNvSpPr>
            <a:spLocks noGrp="1"/>
          </p:cNvSpPr>
          <p:nvPr>
            <p:ph type="sldNum" sz="quarter" idx="11"/>
          </p:nvPr>
        </p:nvSpPr>
        <p:spPr/>
        <p:txBody>
          <a:bodyPr/>
          <a:lstStyle/>
          <a:p>
            <a:fld id="{394AF2FD-F320-4CD6-9F84-CD87F3EC1347}" type="slidenum">
              <a:rPr lang="zh-CN" altLang="en-US" smtClean="0"/>
              <a:t>17</a:t>
            </a:fld>
            <a:endParaRPr lang="zh-CN" altLang="en-US"/>
          </a:p>
        </p:txBody>
      </p:sp>
    </p:spTree>
    <p:extLst>
      <p:ext uri="{BB962C8B-B14F-4D97-AF65-F5344CB8AC3E}">
        <p14:creationId xmlns:p14="http://schemas.microsoft.com/office/powerpoint/2010/main" val="4217018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a:spLocks noChangeArrowheads="1"/>
          </p:cNvSpPr>
          <p:nvPr/>
        </p:nvSpPr>
        <p:spPr bwMode="auto">
          <a:xfrm>
            <a:off x="0" y="764704"/>
            <a:ext cx="9144000" cy="69850"/>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F0101"/>
          </a:solidFill>
          <a:ln w="9525">
            <a:solidFill>
              <a:srgbClr val="AF0101"/>
            </a:solidFill>
            <a:round/>
            <a:headEnd/>
            <a:tailEnd/>
          </a:ln>
        </p:spPr>
        <p:txBody>
          <a:bodyPr/>
          <a:lstStyle/>
          <a:p>
            <a:endParaRPr lang="zh-CN" altLang="en-US"/>
          </a:p>
        </p:txBody>
      </p:sp>
      <p:sp>
        <p:nvSpPr>
          <p:cNvPr id="7" name="Rectangle 2">
            <a:extLst>
              <a:ext uri="{FF2B5EF4-FFF2-40B4-BE49-F238E27FC236}">
                <a16:creationId xmlns:a16="http://schemas.microsoft.com/office/drawing/2014/main" id="{31F0D6BF-DCAC-4520-9E63-BB6B95AD0571}"/>
              </a:ext>
            </a:extLst>
          </p:cNvPr>
          <p:cNvSpPr>
            <a:spLocks noChangeArrowheads="1"/>
          </p:cNvSpPr>
          <p:nvPr/>
        </p:nvSpPr>
        <p:spPr bwMode="auto">
          <a:xfrm>
            <a:off x="95250" y="231101"/>
            <a:ext cx="872522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eaLnBrk="1" hangingPunct="1"/>
            <a:r>
              <a:rPr lang="en-US" altLang="zh-CN" sz="2200" dirty="0">
                <a:solidFill>
                  <a:schemeClr val="tx1"/>
                </a:solidFill>
              </a:rPr>
              <a:t>4. Case Study</a:t>
            </a:r>
            <a:endParaRPr lang="zh-CN" altLang="en-US" sz="2200" dirty="0">
              <a:solidFill>
                <a:schemeClr val="tx1"/>
              </a:solidFill>
            </a:endParaRPr>
          </a:p>
        </p:txBody>
      </p:sp>
      <p:sp>
        <p:nvSpPr>
          <p:cNvPr id="11" name="矩形 10">
            <a:extLst>
              <a:ext uri="{FF2B5EF4-FFF2-40B4-BE49-F238E27FC236}">
                <a16:creationId xmlns:a16="http://schemas.microsoft.com/office/drawing/2014/main" id="{5768C746-1802-467B-983C-1E5E37D51C7E}"/>
              </a:ext>
            </a:extLst>
          </p:cNvPr>
          <p:cNvSpPr/>
          <p:nvPr/>
        </p:nvSpPr>
        <p:spPr>
          <a:xfrm>
            <a:off x="179512" y="908297"/>
            <a:ext cx="4898379" cy="449097"/>
          </a:xfrm>
          <a:prstGeom prst="rect">
            <a:avLst/>
          </a:prstGeom>
        </p:spPr>
        <p:txBody>
          <a:bodyPr wrap="square">
            <a:spAutoFit/>
          </a:bodyPr>
          <a:lstStyle/>
          <a:p>
            <a:pPr marL="342900" indent="-342900">
              <a:lnSpc>
                <a:spcPct val="130000"/>
              </a:lnSpc>
              <a:buFont typeface="Wingdings" panose="05000000000000000000" pitchFamily="2" charset="2"/>
              <a:buChar char="Ø"/>
            </a:pPr>
            <a:r>
              <a:rPr lang="en-US" altLang="zh-CN" dirty="0">
                <a:solidFill>
                  <a:schemeClr val="tx1"/>
                </a:solidFill>
              </a:rPr>
              <a:t>Modena Network (</a:t>
            </a:r>
            <a:r>
              <a:rPr lang="en-US" altLang="zh-CN" dirty="0" err="1">
                <a:solidFill>
                  <a:srgbClr val="0000FF"/>
                </a:solidFill>
              </a:rPr>
              <a:t>Bragalli</a:t>
            </a:r>
            <a:r>
              <a:rPr lang="en-US" altLang="zh-CN" dirty="0">
                <a:solidFill>
                  <a:srgbClr val="0000FF"/>
                </a:solidFill>
              </a:rPr>
              <a:t> et al., 2012</a:t>
            </a:r>
            <a:r>
              <a:rPr lang="en-US" altLang="zh-CN" dirty="0">
                <a:solidFill>
                  <a:schemeClr val="tx1"/>
                </a:solidFill>
              </a:rPr>
              <a:t>)</a:t>
            </a:r>
          </a:p>
        </p:txBody>
      </p:sp>
      <p:sp>
        <p:nvSpPr>
          <p:cNvPr id="13" name="矩形 12">
            <a:extLst>
              <a:ext uri="{FF2B5EF4-FFF2-40B4-BE49-F238E27FC236}">
                <a16:creationId xmlns:a16="http://schemas.microsoft.com/office/drawing/2014/main" id="{4021E1F6-C862-46FF-B358-0AEBF6E8E98B}"/>
              </a:ext>
            </a:extLst>
          </p:cNvPr>
          <p:cNvSpPr/>
          <p:nvPr/>
        </p:nvSpPr>
        <p:spPr>
          <a:xfrm>
            <a:off x="5796136" y="4894127"/>
            <a:ext cx="3096343" cy="1631216"/>
          </a:xfrm>
          <a:prstGeom prst="rect">
            <a:avLst/>
          </a:prstGeom>
        </p:spPr>
        <p:txBody>
          <a:bodyPr wrap="square">
            <a:spAutoFit/>
          </a:bodyPr>
          <a:lstStyle/>
          <a:p>
            <a:pPr marL="342900" indent="-342900">
              <a:buFont typeface="Wingdings" panose="05000000000000000000" pitchFamily="2" charset="2"/>
              <a:buChar char="Ø"/>
            </a:pPr>
            <a:r>
              <a:rPr lang="en-US" altLang="zh-CN" dirty="0">
                <a:solidFill>
                  <a:schemeClr val="tx1"/>
                </a:solidFill>
              </a:rPr>
              <a:t>The number of hydraulic simulations of DIM are less than that of Optimization Method.</a:t>
            </a:r>
          </a:p>
          <a:p>
            <a:pPr marL="342900" indent="-342900">
              <a:buFont typeface="Wingdings" panose="05000000000000000000" pitchFamily="2" charset="2"/>
              <a:buChar char="Ø"/>
            </a:pPr>
            <a:r>
              <a:rPr lang="en-US" altLang="zh-CN" dirty="0">
                <a:solidFill>
                  <a:schemeClr val="tx1"/>
                </a:solidFill>
              </a:rPr>
              <a:t>0.10%~0.34%.</a:t>
            </a:r>
          </a:p>
        </p:txBody>
      </p:sp>
      <p:pic>
        <p:nvPicPr>
          <p:cNvPr id="12" name="图片 11">
            <a:extLst>
              <a:ext uri="{FF2B5EF4-FFF2-40B4-BE49-F238E27FC236}">
                <a16:creationId xmlns:a16="http://schemas.microsoft.com/office/drawing/2014/main" id="{5920932B-FBF7-4187-9F2E-E3354D6C0D36}"/>
              </a:ext>
            </a:extLst>
          </p:cNvPr>
          <p:cNvPicPr>
            <a:picLocks noChangeAspect="1"/>
          </p:cNvPicPr>
          <p:nvPr/>
        </p:nvPicPr>
        <p:blipFill>
          <a:blip r:embed="rId3"/>
          <a:stretch>
            <a:fillRect/>
          </a:stretch>
        </p:blipFill>
        <p:spPr>
          <a:xfrm>
            <a:off x="300554" y="1357394"/>
            <a:ext cx="5374541" cy="2793574"/>
          </a:xfrm>
          <a:prstGeom prst="rect">
            <a:avLst/>
          </a:prstGeom>
        </p:spPr>
      </p:pic>
      <p:sp>
        <p:nvSpPr>
          <p:cNvPr id="14" name="TextBox 5">
            <a:extLst>
              <a:ext uri="{FF2B5EF4-FFF2-40B4-BE49-F238E27FC236}">
                <a16:creationId xmlns:a16="http://schemas.microsoft.com/office/drawing/2014/main" id="{6BBBDE04-F716-4697-83AE-DFD25C3840F5}"/>
              </a:ext>
            </a:extLst>
          </p:cNvPr>
          <p:cNvSpPr txBox="1"/>
          <p:nvPr/>
        </p:nvSpPr>
        <p:spPr>
          <a:xfrm>
            <a:off x="3229161" y="3861048"/>
            <a:ext cx="1224136" cy="413447"/>
          </a:xfrm>
          <a:prstGeom prst="rect">
            <a:avLst/>
          </a:prstGeom>
          <a:noFill/>
        </p:spPr>
        <p:txBody>
          <a:bodyPr wrap="square" rtlCol="0">
            <a:spAutoFit/>
          </a:bodyPr>
          <a:lstStyle/>
          <a:p>
            <a:pPr>
              <a:lnSpc>
                <a:spcPct val="130000"/>
              </a:lnSpc>
            </a:pPr>
            <a:r>
              <a:rPr lang="en-US" altLang="zh-CN" sz="1800" dirty="0">
                <a:solidFill>
                  <a:schemeClr val="tx1"/>
                </a:solidFill>
              </a:rPr>
              <a:t>Scenario 7</a:t>
            </a:r>
          </a:p>
        </p:txBody>
      </p:sp>
      <p:graphicFrame>
        <p:nvGraphicFramePr>
          <p:cNvPr id="15" name="表格 14">
            <a:extLst>
              <a:ext uri="{FF2B5EF4-FFF2-40B4-BE49-F238E27FC236}">
                <a16:creationId xmlns:a16="http://schemas.microsoft.com/office/drawing/2014/main" id="{AD9590D7-326E-48A4-97E4-1F3DA8457201}"/>
              </a:ext>
            </a:extLst>
          </p:cNvPr>
          <p:cNvGraphicFramePr>
            <a:graphicFrameLocks noGrp="1"/>
          </p:cNvGraphicFramePr>
          <p:nvPr>
            <p:extLst>
              <p:ext uri="{D42A27DB-BD31-4B8C-83A1-F6EECF244321}">
                <p14:modId xmlns:p14="http://schemas.microsoft.com/office/powerpoint/2010/main" val="2367151566"/>
              </p:ext>
            </p:extLst>
          </p:nvPr>
        </p:nvGraphicFramePr>
        <p:xfrm>
          <a:off x="606476" y="4941168"/>
          <a:ext cx="5068619" cy="1584175"/>
        </p:xfrm>
        <a:graphic>
          <a:graphicData uri="http://schemas.openxmlformats.org/drawingml/2006/table">
            <a:tbl>
              <a:tblPr firstCol="1">
                <a:tableStyleId>{22838BEF-8BB2-4498-84A7-C5851F593DF1}</a:tableStyleId>
              </a:tblPr>
              <a:tblGrid>
                <a:gridCol w="826148">
                  <a:extLst>
                    <a:ext uri="{9D8B030D-6E8A-4147-A177-3AD203B41FA5}">
                      <a16:colId xmlns:a16="http://schemas.microsoft.com/office/drawing/2014/main" val="20000"/>
                    </a:ext>
                  </a:extLst>
                </a:gridCol>
                <a:gridCol w="429485">
                  <a:extLst>
                    <a:ext uri="{9D8B030D-6E8A-4147-A177-3AD203B41FA5}">
                      <a16:colId xmlns:a16="http://schemas.microsoft.com/office/drawing/2014/main" val="20001"/>
                    </a:ext>
                  </a:extLst>
                </a:gridCol>
                <a:gridCol w="429485">
                  <a:extLst>
                    <a:ext uri="{9D8B030D-6E8A-4147-A177-3AD203B41FA5}">
                      <a16:colId xmlns:a16="http://schemas.microsoft.com/office/drawing/2014/main" val="20002"/>
                    </a:ext>
                  </a:extLst>
                </a:gridCol>
                <a:gridCol w="429485">
                  <a:extLst>
                    <a:ext uri="{9D8B030D-6E8A-4147-A177-3AD203B41FA5}">
                      <a16:colId xmlns:a16="http://schemas.microsoft.com/office/drawing/2014/main" val="20003"/>
                    </a:ext>
                  </a:extLst>
                </a:gridCol>
                <a:gridCol w="492336">
                  <a:extLst>
                    <a:ext uri="{9D8B030D-6E8A-4147-A177-3AD203B41FA5}">
                      <a16:colId xmlns:a16="http://schemas.microsoft.com/office/drawing/2014/main" val="20004"/>
                    </a:ext>
                  </a:extLst>
                </a:gridCol>
                <a:gridCol w="492336">
                  <a:extLst>
                    <a:ext uri="{9D8B030D-6E8A-4147-A177-3AD203B41FA5}">
                      <a16:colId xmlns:a16="http://schemas.microsoft.com/office/drawing/2014/main" val="20005"/>
                    </a:ext>
                  </a:extLst>
                </a:gridCol>
                <a:gridCol w="492336">
                  <a:extLst>
                    <a:ext uri="{9D8B030D-6E8A-4147-A177-3AD203B41FA5}">
                      <a16:colId xmlns:a16="http://schemas.microsoft.com/office/drawing/2014/main" val="20006"/>
                    </a:ext>
                  </a:extLst>
                </a:gridCol>
                <a:gridCol w="492336">
                  <a:extLst>
                    <a:ext uri="{9D8B030D-6E8A-4147-A177-3AD203B41FA5}">
                      <a16:colId xmlns:a16="http://schemas.microsoft.com/office/drawing/2014/main" val="20007"/>
                    </a:ext>
                  </a:extLst>
                </a:gridCol>
                <a:gridCol w="492336">
                  <a:extLst>
                    <a:ext uri="{9D8B030D-6E8A-4147-A177-3AD203B41FA5}">
                      <a16:colId xmlns:a16="http://schemas.microsoft.com/office/drawing/2014/main" val="1391364561"/>
                    </a:ext>
                  </a:extLst>
                </a:gridCol>
                <a:gridCol w="492336">
                  <a:extLst>
                    <a:ext uri="{9D8B030D-6E8A-4147-A177-3AD203B41FA5}">
                      <a16:colId xmlns:a16="http://schemas.microsoft.com/office/drawing/2014/main" val="3760642451"/>
                    </a:ext>
                  </a:extLst>
                </a:gridCol>
              </a:tblGrid>
              <a:tr h="316835">
                <a:tc>
                  <a:txBody>
                    <a:bodyPr/>
                    <a:lstStyle/>
                    <a:p>
                      <a:pPr algn="ctr"/>
                      <a:r>
                        <a:rPr lang="en-US" altLang="zh-CN" sz="1100" b="1" dirty="0">
                          <a:latin typeface="Arial" panose="020B0604020202020204" pitchFamily="34" charset="0"/>
                          <a:ea typeface="宋体" panose="02010600030101010101" pitchFamily="2" charset="-122"/>
                          <a:cs typeface="Arial" panose="020B0604020202020204" pitchFamily="34" charset="0"/>
                        </a:rPr>
                        <a:t>Scenario</a:t>
                      </a:r>
                      <a:endParaRPr lang="zh-CN" altLang="en-US" sz="1100" b="1" dirty="0">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a:r>
                        <a:rPr lang="en-US" altLang="zh-CN" sz="1100" b="1" dirty="0">
                          <a:latin typeface="Arial" panose="020B0604020202020204" pitchFamily="34" charset="0"/>
                          <a:cs typeface="Arial" panose="020B0604020202020204" pitchFamily="34" charset="0"/>
                        </a:rPr>
                        <a:t>1</a:t>
                      </a:r>
                      <a:endParaRPr lang="zh-CN" altLang="en-US" sz="11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100" b="1" dirty="0">
                          <a:latin typeface="Arial" panose="020B0604020202020204" pitchFamily="34" charset="0"/>
                          <a:cs typeface="Arial" panose="020B0604020202020204" pitchFamily="34" charset="0"/>
                        </a:rPr>
                        <a:t>2</a:t>
                      </a:r>
                      <a:endParaRPr lang="zh-CN" altLang="en-US" sz="11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100" b="1" dirty="0">
                          <a:latin typeface="Arial" panose="020B0604020202020204" pitchFamily="34" charset="0"/>
                          <a:cs typeface="Arial" panose="020B0604020202020204" pitchFamily="34" charset="0"/>
                        </a:rPr>
                        <a:t>3</a:t>
                      </a:r>
                      <a:endParaRPr lang="zh-CN" altLang="en-US" sz="11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100" b="1" dirty="0">
                          <a:latin typeface="Arial" panose="020B0604020202020204" pitchFamily="34" charset="0"/>
                          <a:cs typeface="Arial" panose="020B0604020202020204" pitchFamily="34" charset="0"/>
                        </a:rPr>
                        <a:t>4</a:t>
                      </a:r>
                      <a:endParaRPr lang="zh-CN" altLang="en-US" sz="11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100" b="1" dirty="0">
                          <a:latin typeface="Arial" panose="020B0604020202020204" pitchFamily="34" charset="0"/>
                          <a:cs typeface="Arial" panose="020B0604020202020204" pitchFamily="34" charset="0"/>
                        </a:rPr>
                        <a:t>5</a:t>
                      </a:r>
                      <a:endParaRPr lang="zh-CN" altLang="en-US" sz="11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100" b="1" dirty="0">
                          <a:latin typeface="Arial" panose="020B0604020202020204" pitchFamily="34" charset="0"/>
                          <a:cs typeface="Arial" panose="020B0604020202020204" pitchFamily="34" charset="0"/>
                        </a:rPr>
                        <a:t>6</a:t>
                      </a:r>
                      <a:endParaRPr lang="zh-CN" altLang="en-US" sz="11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100" b="1" dirty="0">
                          <a:latin typeface="Arial" panose="020B0604020202020204" pitchFamily="34" charset="0"/>
                          <a:cs typeface="Arial" panose="020B0604020202020204" pitchFamily="34" charset="0"/>
                        </a:rPr>
                        <a:t>7</a:t>
                      </a:r>
                      <a:endParaRPr lang="zh-CN" altLang="en-US" sz="11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100" b="1" dirty="0">
                          <a:latin typeface="Arial" panose="020B0604020202020204" pitchFamily="34" charset="0"/>
                          <a:ea typeface="宋体" pitchFamily="2" charset="-122"/>
                          <a:cs typeface="Arial" panose="020B0604020202020204" pitchFamily="34" charset="0"/>
                        </a:rPr>
                        <a:t>8</a:t>
                      </a:r>
                      <a:endParaRPr lang="zh-CN" altLang="en-US" sz="11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a:r>
                        <a:rPr lang="en-US" altLang="zh-CN" sz="1100" b="1" dirty="0">
                          <a:latin typeface="Arial" panose="020B0604020202020204" pitchFamily="34" charset="0"/>
                          <a:ea typeface="宋体" pitchFamily="2" charset="-122"/>
                          <a:cs typeface="Arial" panose="020B0604020202020204" pitchFamily="34" charset="0"/>
                        </a:rPr>
                        <a:t>9</a:t>
                      </a:r>
                      <a:endParaRPr lang="zh-CN" altLang="en-US" sz="1100" b="1" dirty="0">
                        <a:latin typeface="Arial" panose="020B0604020202020204" pitchFamily="34" charset="0"/>
                        <a:ea typeface="宋体"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extLst>
                  <a:ext uri="{0D108BD9-81ED-4DB2-BD59-A6C34878D82A}">
                    <a16:rowId xmlns:a16="http://schemas.microsoft.com/office/drawing/2014/main" val="10000"/>
                  </a:ext>
                </a:extLst>
              </a:tr>
              <a:tr h="316835">
                <a:tc>
                  <a:txBody>
                    <a:bodyPr/>
                    <a:lstStyle/>
                    <a:p>
                      <a:pPr algn="ctr"/>
                      <a:r>
                        <a:rPr lang="en-US" altLang="zh-CN" sz="1100" b="1" dirty="0">
                          <a:latin typeface="Arial" panose="020B0604020202020204" pitchFamily="34" charset="0"/>
                          <a:ea typeface="宋体" panose="02010600030101010101" pitchFamily="2" charset="-122"/>
                          <a:cs typeface="Arial" panose="020B0604020202020204" pitchFamily="34" charset="0"/>
                        </a:rPr>
                        <a:t>IM</a:t>
                      </a:r>
                      <a:endParaRPr lang="zh-CN" altLang="en-US" sz="1100" b="1" dirty="0">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fontAlgn="ctr"/>
                      <a:r>
                        <a:rPr lang="en-US" sz="1100" b="1" i="0" u="none" strike="noStrike" dirty="0">
                          <a:solidFill>
                            <a:srgbClr val="000000"/>
                          </a:solidFill>
                          <a:effectLst/>
                          <a:latin typeface="Times New Roman" panose="02020603050405020304" pitchFamily="18" charset="0"/>
                          <a:ea typeface="等线" panose="02010600030101010101" pitchFamily="2" charset="-122"/>
                        </a:rPr>
                        <a:t>317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100" b="1" i="0" u="none" strike="noStrike" kern="1200" dirty="0">
                          <a:solidFill>
                            <a:srgbClr val="000000"/>
                          </a:solidFill>
                          <a:effectLst/>
                          <a:latin typeface="Times New Roman" panose="02020603050405020304" pitchFamily="18" charset="0"/>
                          <a:ea typeface="等线" panose="02010600030101010101" pitchFamily="2" charset="-122"/>
                          <a:cs typeface="+mn-cs"/>
                        </a:rPr>
                        <a:t>317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100" b="1" i="0" u="none" strike="noStrike" kern="1200" dirty="0">
                          <a:solidFill>
                            <a:srgbClr val="000000"/>
                          </a:solidFill>
                          <a:effectLst/>
                          <a:latin typeface="Times New Roman" panose="02020603050405020304" pitchFamily="18" charset="0"/>
                          <a:ea typeface="等线" panose="02010600030101010101" pitchFamily="2" charset="-122"/>
                          <a:cs typeface="+mn-cs"/>
                        </a:rPr>
                        <a:t>317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100" b="1" i="0" u="none" strike="noStrike" kern="1200">
                          <a:solidFill>
                            <a:srgbClr val="000000"/>
                          </a:solidFill>
                          <a:effectLst/>
                          <a:latin typeface="Times New Roman" panose="02020603050405020304" pitchFamily="18" charset="0"/>
                          <a:ea typeface="等线" panose="02010600030101010101" pitchFamily="2" charset="-122"/>
                          <a:cs typeface="+mn-cs"/>
                        </a:rPr>
                        <a:t>317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100" b="1" i="0" u="none" strike="noStrike" kern="1200">
                          <a:solidFill>
                            <a:srgbClr val="000000"/>
                          </a:solidFill>
                          <a:effectLst/>
                          <a:latin typeface="Times New Roman" panose="02020603050405020304" pitchFamily="18" charset="0"/>
                          <a:ea typeface="等线" panose="02010600030101010101" pitchFamily="2" charset="-122"/>
                          <a:cs typeface="+mn-cs"/>
                        </a:rPr>
                        <a:t>317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100" b="1" i="0" u="none" strike="noStrike" kern="1200">
                          <a:solidFill>
                            <a:srgbClr val="000000"/>
                          </a:solidFill>
                          <a:effectLst/>
                          <a:latin typeface="Times New Roman" panose="02020603050405020304" pitchFamily="18" charset="0"/>
                          <a:ea typeface="等线" panose="02010600030101010101" pitchFamily="2" charset="-122"/>
                          <a:cs typeface="+mn-cs"/>
                        </a:rPr>
                        <a:t>317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100" b="1" i="0" u="none" strike="noStrike" kern="1200">
                          <a:solidFill>
                            <a:srgbClr val="000000"/>
                          </a:solidFill>
                          <a:effectLst/>
                          <a:latin typeface="Times New Roman" panose="02020603050405020304" pitchFamily="18" charset="0"/>
                          <a:ea typeface="等线" panose="02010600030101010101" pitchFamily="2" charset="-122"/>
                          <a:cs typeface="+mn-cs"/>
                        </a:rPr>
                        <a:t>317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100" b="1" i="0" u="none" strike="noStrike" kern="1200">
                          <a:solidFill>
                            <a:srgbClr val="000000"/>
                          </a:solidFill>
                          <a:effectLst/>
                          <a:latin typeface="Times New Roman" panose="02020603050405020304" pitchFamily="18" charset="0"/>
                          <a:ea typeface="等线" panose="02010600030101010101" pitchFamily="2" charset="-122"/>
                          <a:cs typeface="+mn-cs"/>
                        </a:rPr>
                        <a:t>317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100" b="1" i="0" u="none" strike="noStrike" kern="1200">
                          <a:solidFill>
                            <a:srgbClr val="000000"/>
                          </a:solidFill>
                          <a:effectLst/>
                          <a:latin typeface="Times New Roman" panose="02020603050405020304" pitchFamily="18" charset="0"/>
                          <a:ea typeface="等线" panose="02010600030101010101" pitchFamily="2" charset="-122"/>
                          <a:cs typeface="+mn-cs"/>
                        </a:rPr>
                        <a:t>317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extLst>
                  <a:ext uri="{0D108BD9-81ED-4DB2-BD59-A6C34878D82A}">
                    <a16:rowId xmlns:a16="http://schemas.microsoft.com/office/drawing/2014/main" val="3220255437"/>
                  </a:ext>
                </a:extLst>
              </a:tr>
              <a:tr h="316835">
                <a:tc>
                  <a:txBody>
                    <a:bodyPr/>
                    <a:lstStyle/>
                    <a:p>
                      <a:pPr algn="ctr"/>
                      <a:r>
                        <a:rPr lang="en-US" altLang="zh-CN" sz="1100" b="1" dirty="0">
                          <a:solidFill>
                            <a:schemeClr val="tx1"/>
                          </a:solidFill>
                          <a:latin typeface="Arial" panose="020B0604020202020204" pitchFamily="34" charset="0"/>
                          <a:ea typeface="宋体" panose="02010600030101010101" pitchFamily="2" charset="-122"/>
                          <a:cs typeface="Arial" panose="020B0604020202020204" pitchFamily="34" charset="0"/>
                        </a:rPr>
                        <a:t>HA</a:t>
                      </a:r>
                      <a:endParaRPr lang="zh-CN" altLang="en-US" sz="1100" b="1" dirty="0">
                        <a:solidFill>
                          <a:schemeClr val="tx1"/>
                        </a:solidFill>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fontAlgn="ctr"/>
                      <a:r>
                        <a:rPr lang="en-US" sz="1100" b="1" i="0" u="none" strike="noStrike">
                          <a:solidFill>
                            <a:srgbClr val="000000"/>
                          </a:solidFill>
                          <a:effectLst/>
                          <a:latin typeface="Times New Roman" panose="02020603050405020304" pitchFamily="18" charset="0"/>
                          <a:ea typeface="等线" panose="02010600030101010101" pitchFamily="2" charset="-122"/>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100" b="1" i="0" u="none" strike="noStrike" kern="1200">
                          <a:solidFill>
                            <a:srgbClr val="000000"/>
                          </a:solidFill>
                          <a:effectLst/>
                          <a:latin typeface="Times New Roman" panose="02020603050405020304" pitchFamily="18" charset="0"/>
                          <a:ea typeface="等线" panose="02010600030101010101" pitchFamily="2" charset="-122"/>
                          <a:cs typeface="+mn-cs"/>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100" b="1" i="0" u="none" strike="noStrike" kern="1200">
                          <a:solidFill>
                            <a:srgbClr val="000000"/>
                          </a:solidFill>
                          <a:effectLst/>
                          <a:latin typeface="Times New Roman" panose="02020603050405020304" pitchFamily="18" charset="0"/>
                          <a:ea typeface="等线" panose="02010600030101010101" pitchFamily="2" charset="-122"/>
                          <a:cs typeface="+mn-cs"/>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100" b="1" i="0" u="none" strike="noStrike" kern="1200" dirty="0">
                          <a:solidFill>
                            <a:srgbClr val="000000"/>
                          </a:solidFill>
                          <a:effectLst/>
                          <a:latin typeface="Times New Roman" panose="02020603050405020304" pitchFamily="18" charset="0"/>
                          <a:ea typeface="等线" panose="02010600030101010101" pitchFamily="2" charset="-122"/>
                          <a:cs typeface="+mn-cs"/>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100" b="1" i="0" u="none" strike="noStrike" kern="1200" dirty="0">
                          <a:solidFill>
                            <a:srgbClr val="000000"/>
                          </a:solidFill>
                          <a:effectLst/>
                          <a:latin typeface="Times New Roman" panose="02020603050405020304" pitchFamily="18" charset="0"/>
                          <a:ea typeface="等线" panose="02010600030101010101" pitchFamily="2" charset="-122"/>
                          <a:cs typeface="+mn-cs"/>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100" b="1" i="0" u="none" strike="noStrike" kern="1200" dirty="0">
                          <a:solidFill>
                            <a:srgbClr val="000000"/>
                          </a:solidFill>
                          <a:effectLst/>
                          <a:latin typeface="Times New Roman" panose="02020603050405020304" pitchFamily="18" charset="0"/>
                          <a:ea typeface="等线" panose="02010600030101010101" pitchFamily="2" charset="-122"/>
                          <a:cs typeface="+mn-cs"/>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100" b="1" i="0" u="none" strike="noStrike" kern="1200">
                          <a:solidFill>
                            <a:srgbClr val="000000"/>
                          </a:solidFill>
                          <a:effectLst/>
                          <a:latin typeface="Times New Roman" panose="02020603050405020304" pitchFamily="18" charset="0"/>
                          <a:ea typeface="等线" panose="02010600030101010101" pitchFamily="2" charset="-122"/>
                          <a:cs typeface="+mn-cs"/>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100" b="1" i="0" u="none" strike="noStrike" kern="1200">
                          <a:solidFill>
                            <a:srgbClr val="000000"/>
                          </a:solidFill>
                          <a:effectLst/>
                          <a:latin typeface="Times New Roman" panose="02020603050405020304" pitchFamily="18" charset="0"/>
                          <a:ea typeface="等线" panose="02010600030101010101" pitchFamily="2" charset="-122"/>
                          <a:cs typeface="+mn-cs"/>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100" b="1" i="0" u="none" strike="noStrike" kern="1200" dirty="0">
                          <a:solidFill>
                            <a:srgbClr val="000000"/>
                          </a:solidFill>
                          <a:effectLst/>
                          <a:latin typeface="Times New Roman" panose="02020603050405020304" pitchFamily="18" charset="0"/>
                          <a:ea typeface="等线" panose="02010600030101010101" pitchFamily="2" charset="-122"/>
                          <a:cs typeface="+mn-cs"/>
                        </a:rPr>
                        <a:t>0</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extLst>
                  <a:ext uri="{0D108BD9-81ED-4DB2-BD59-A6C34878D82A}">
                    <a16:rowId xmlns:a16="http://schemas.microsoft.com/office/drawing/2014/main" val="10001"/>
                  </a:ext>
                </a:extLst>
              </a:tr>
              <a:tr h="316835">
                <a:tc>
                  <a:txBody>
                    <a:bodyPr/>
                    <a:lstStyle/>
                    <a:p>
                      <a:pPr algn="ctr"/>
                      <a:r>
                        <a:rPr lang="en-US" altLang="zh-CN" sz="1100" b="1" dirty="0">
                          <a:solidFill>
                            <a:schemeClr val="tx1"/>
                          </a:solidFill>
                          <a:latin typeface="Arial" panose="020B0604020202020204" pitchFamily="34" charset="0"/>
                          <a:ea typeface="宋体" panose="02010600030101010101" pitchFamily="2" charset="-122"/>
                          <a:cs typeface="Arial" panose="020B0604020202020204" pitchFamily="34" charset="0"/>
                        </a:rPr>
                        <a:t>OM</a:t>
                      </a:r>
                      <a:endParaRPr lang="zh-CN" altLang="en-US" sz="1100" b="1" dirty="0">
                        <a:solidFill>
                          <a:schemeClr val="tx1"/>
                        </a:solidFill>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fontAlgn="ctr"/>
                      <a:r>
                        <a:rPr lang="en-US" sz="1050" b="1" i="0" u="none" strike="noStrike" dirty="0">
                          <a:solidFill>
                            <a:srgbClr val="000000"/>
                          </a:solidFill>
                          <a:effectLst/>
                          <a:latin typeface="Times New Roman" panose="02020603050405020304" pitchFamily="18" charset="0"/>
                          <a:ea typeface="等线" panose="02010600030101010101" pitchFamily="2" charset="-122"/>
                        </a:rPr>
                        <a:t>649285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050" b="1" i="0" u="none" strike="noStrike" kern="1200" dirty="0">
                          <a:solidFill>
                            <a:srgbClr val="000000"/>
                          </a:solidFill>
                          <a:effectLst/>
                          <a:latin typeface="Times New Roman" panose="02020603050405020304" pitchFamily="18" charset="0"/>
                          <a:ea typeface="等线" panose="02010600030101010101" pitchFamily="2" charset="-122"/>
                          <a:cs typeface="+mn-cs"/>
                        </a:rPr>
                        <a:t>664143</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050" b="1" i="0" u="none" strike="noStrike" kern="1200" dirty="0">
                          <a:solidFill>
                            <a:srgbClr val="000000"/>
                          </a:solidFill>
                          <a:effectLst/>
                          <a:latin typeface="Times New Roman" panose="02020603050405020304" pitchFamily="18" charset="0"/>
                          <a:ea typeface="等线" panose="02010600030101010101" pitchFamily="2" charset="-122"/>
                          <a:cs typeface="+mn-cs"/>
                        </a:rPr>
                        <a:t>650162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050" b="1" i="0" u="none" strike="noStrike" kern="1200" dirty="0">
                          <a:solidFill>
                            <a:srgbClr val="000000"/>
                          </a:solidFill>
                          <a:effectLst/>
                          <a:latin typeface="Times New Roman" panose="02020603050405020304" pitchFamily="18" charset="0"/>
                          <a:ea typeface="等线" panose="02010600030101010101" pitchFamily="2" charset="-122"/>
                          <a:cs typeface="+mn-cs"/>
                        </a:rPr>
                        <a:t>2539382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050" b="1" i="0" u="none" strike="noStrike" kern="1200" dirty="0">
                          <a:solidFill>
                            <a:srgbClr val="000000"/>
                          </a:solidFill>
                          <a:effectLst/>
                          <a:latin typeface="Times New Roman" panose="02020603050405020304" pitchFamily="18" charset="0"/>
                          <a:ea typeface="等线" panose="02010600030101010101" pitchFamily="2" charset="-122"/>
                          <a:cs typeface="+mn-cs"/>
                        </a:rPr>
                        <a:t>2450004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050" b="1" i="0" u="none" strike="noStrike" kern="1200" dirty="0">
                          <a:solidFill>
                            <a:srgbClr val="000000"/>
                          </a:solidFill>
                          <a:effectLst/>
                          <a:latin typeface="Times New Roman" panose="02020603050405020304" pitchFamily="18" charset="0"/>
                          <a:ea typeface="等线" panose="02010600030101010101" pitchFamily="2" charset="-122"/>
                          <a:cs typeface="+mn-cs"/>
                        </a:rPr>
                        <a:t>2269009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050" b="1" i="0" u="none" strike="noStrike" kern="1200" dirty="0">
                          <a:solidFill>
                            <a:srgbClr val="000000"/>
                          </a:solidFill>
                          <a:effectLst/>
                          <a:latin typeface="Times New Roman" panose="02020603050405020304" pitchFamily="18" charset="0"/>
                          <a:ea typeface="等线" panose="02010600030101010101" pitchFamily="2" charset="-122"/>
                          <a:cs typeface="+mn-cs"/>
                        </a:rPr>
                        <a:t>6133849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050" b="1" i="0" u="none" strike="noStrike" kern="1200" dirty="0">
                          <a:solidFill>
                            <a:srgbClr val="000000"/>
                          </a:solidFill>
                          <a:effectLst/>
                          <a:latin typeface="Times New Roman" panose="02020603050405020304" pitchFamily="18" charset="0"/>
                          <a:ea typeface="等线" panose="02010600030101010101" pitchFamily="2" charset="-122"/>
                          <a:cs typeface="+mn-cs"/>
                        </a:rPr>
                        <a:t>4307759</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050" b="1" i="0" u="none" strike="noStrike" kern="1200" dirty="0">
                          <a:solidFill>
                            <a:srgbClr val="000000"/>
                          </a:solidFill>
                          <a:effectLst/>
                          <a:latin typeface="Times New Roman" panose="02020603050405020304" pitchFamily="18" charset="0"/>
                          <a:ea typeface="等线" panose="02010600030101010101" pitchFamily="2" charset="-122"/>
                          <a:cs typeface="+mn-cs"/>
                        </a:rPr>
                        <a:t>3569562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extLst>
                  <a:ext uri="{0D108BD9-81ED-4DB2-BD59-A6C34878D82A}">
                    <a16:rowId xmlns:a16="http://schemas.microsoft.com/office/drawing/2014/main" val="687418010"/>
                  </a:ext>
                </a:extLst>
              </a:tr>
              <a:tr h="316835">
                <a:tc>
                  <a:txBody>
                    <a:bodyPr/>
                    <a:lstStyle/>
                    <a:p>
                      <a:pPr algn="ctr"/>
                      <a:r>
                        <a:rPr lang="en-US" altLang="zh-CN" sz="1100" b="1" dirty="0">
                          <a:solidFill>
                            <a:schemeClr val="tx1"/>
                          </a:solidFill>
                          <a:latin typeface="Arial" panose="020B0604020202020204" pitchFamily="34" charset="0"/>
                          <a:ea typeface="宋体" panose="02010600030101010101" pitchFamily="2" charset="-122"/>
                          <a:cs typeface="Arial" panose="020B0604020202020204" pitchFamily="34" charset="0"/>
                        </a:rPr>
                        <a:t>DIM</a:t>
                      </a:r>
                      <a:endParaRPr lang="zh-CN" altLang="en-US" sz="1100" b="1" dirty="0">
                        <a:solidFill>
                          <a:schemeClr val="tx1"/>
                        </a:solidFill>
                        <a:latin typeface="Arial" panose="020B0604020202020204" pitchFamily="34" charset="0"/>
                        <a:ea typeface="宋体" panose="02010600030101010101" pitchFamily="2" charset="-122"/>
                        <a:cs typeface="Arial" panose="020B0604020202020204" pitchFamily="34" charset="0"/>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B4C7E7"/>
                    </a:solidFill>
                  </a:tcPr>
                </a:tc>
                <a:tc>
                  <a:txBody>
                    <a:bodyPr/>
                    <a:lstStyle/>
                    <a:p>
                      <a:pPr algn="ctr" fontAlgn="ctr"/>
                      <a:r>
                        <a:rPr lang="en-US" sz="1050" b="1" i="0" u="none" strike="noStrike">
                          <a:solidFill>
                            <a:srgbClr val="000000"/>
                          </a:solidFill>
                          <a:effectLst/>
                          <a:latin typeface="Times New Roman" panose="02020603050405020304" pitchFamily="18" charset="0"/>
                          <a:ea typeface="等线" panose="02010600030101010101" pitchFamily="2" charset="-122"/>
                        </a:rPr>
                        <a:t>631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050" b="1" i="0" u="none" strike="noStrike" kern="1200">
                          <a:solidFill>
                            <a:srgbClr val="000000"/>
                          </a:solidFill>
                          <a:effectLst/>
                          <a:latin typeface="Times New Roman" panose="02020603050405020304" pitchFamily="18" charset="0"/>
                          <a:ea typeface="等线" panose="02010600030101010101" pitchFamily="2" charset="-122"/>
                          <a:cs typeface="+mn-cs"/>
                        </a:rPr>
                        <a:t>671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050" b="1" i="0" u="none" strike="noStrike" kern="1200">
                          <a:solidFill>
                            <a:srgbClr val="000000"/>
                          </a:solidFill>
                          <a:effectLst/>
                          <a:latin typeface="Times New Roman" panose="02020603050405020304" pitchFamily="18" charset="0"/>
                          <a:ea typeface="等线" panose="02010600030101010101" pitchFamily="2" charset="-122"/>
                          <a:cs typeface="+mn-cs"/>
                        </a:rPr>
                        <a:t>751</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050" b="1" i="0" u="none" strike="noStrike" kern="1200">
                          <a:solidFill>
                            <a:srgbClr val="000000"/>
                          </a:solidFill>
                          <a:effectLst/>
                          <a:latin typeface="Times New Roman" panose="02020603050405020304" pitchFamily="18" charset="0"/>
                          <a:ea typeface="等线" panose="02010600030101010101" pitchFamily="2" charset="-122"/>
                          <a:cs typeface="+mn-cs"/>
                        </a:rPr>
                        <a:t>2858</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050" b="1" i="0" u="none" strike="noStrike" kern="1200">
                          <a:solidFill>
                            <a:srgbClr val="000000"/>
                          </a:solidFill>
                          <a:effectLst/>
                          <a:latin typeface="Times New Roman" panose="02020603050405020304" pitchFamily="18" charset="0"/>
                          <a:ea typeface="等线" panose="02010600030101010101" pitchFamily="2" charset="-122"/>
                          <a:cs typeface="+mn-cs"/>
                        </a:rPr>
                        <a:t>3677</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050" b="1" i="0" u="none" strike="noStrike" kern="1200" dirty="0">
                          <a:solidFill>
                            <a:srgbClr val="000000"/>
                          </a:solidFill>
                          <a:effectLst/>
                          <a:latin typeface="Times New Roman" panose="02020603050405020304" pitchFamily="18" charset="0"/>
                          <a:ea typeface="等线" panose="02010600030101010101" pitchFamily="2" charset="-122"/>
                          <a:cs typeface="+mn-cs"/>
                        </a:rPr>
                        <a:t>3585</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050" b="1" i="0" u="none" strike="noStrike" kern="1200" dirty="0">
                          <a:solidFill>
                            <a:srgbClr val="000000"/>
                          </a:solidFill>
                          <a:effectLst/>
                          <a:latin typeface="Times New Roman" panose="02020603050405020304" pitchFamily="18" charset="0"/>
                          <a:ea typeface="等线" panose="02010600030101010101" pitchFamily="2" charset="-122"/>
                          <a:cs typeface="+mn-cs"/>
                        </a:rPr>
                        <a:t>9912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050" b="1" i="0" u="none" strike="noStrike" kern="1200" dirty="0">
                          <a:solidFill>
                            <a:srgbClr val="000000"/>
                          </a:solidFill>
                          <a:effectLst/>
                          <a:latin typeface="Times New Roman" panose="02020603050405020304" pitchFamily="18" charset="0"/>
                          <a:ea typeface="等线" panose="02010600030101010101" pitchFamily="2" charset="-122"/>
                          <a:cs typeface="+mn-cs"/>
                        </a:rPr>
                        <a:t>10712</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tc>
                  <a:txBody>
                    <a:bodyPr/>
                    <a:lstStyle/>
                    <a:p>
                      <a:pPr algn="ctr" fontAlgn="ctr"/>
                      <a:r>
                        <a:rPr lang="en-US" sz="1050" b="1" i="0" u="none" strike="noStrike" kern="1200" dirty="0">
                          <a:solidFill>
                            <a:srgbClr val="000000"/>
                          </a:solidFill>
                          <a:effectLst/>
                          <a:latin typeface="Times New Roman" panose="02020603050405020304" pitchFamily="18" charset="0"/>
                          <a:ea typeface="等线" panose="02010600030101010101" pitchFamily="2" charset="-122"/>
                          <a:cs typeface="+mn-cs"/>
                        </a:rPr>
                        <a:t>12234</a:t>
                      </a:r>
                    </a:p>
                  </a:txBody>
                  <a:tcPr marL="9525" marR="9525" marT="9525"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rgbClr val="F8CBAD"/>
                    </a:solidFill>
                  </a:tcPr>
                </a:tc>
                <a:extLst>
                  <a:ext uri="{0D108BD9-81ED-4DB2-BD59-A6C34878D82A}">
                    <a16:rowId xmlns:a16="http://schemas.microsoft.com/office/drawing/2014/main" val="3468033166"/>
                  </a:ext>
                </a:extLst>
              </a:tr>
            </a:tbl>
          </a:graphicData>
        </a:graphic>
      </p:graphicFrame>
      <p:sp>
        <p:nvSpPr>
          <p:cNvPr id="16" name="TextBox 5">
            <a:extLst>
              <a:ext uri="{FF2B5EF4-FFF2-40B4-BE49-F238E27FC236}">
                <a16:creationId xmlns:a16="http://schemas.microsoft.com/office/drawing/2014/main" id="{E87E2B3F-56B5-457A-860E-AFD3A24D14E0}"/>
              </a:ext>
            </a:extLst>
          </p:cNvPr>
          <p:cNvSpPr txBox="1"/>
          <p:nvPr/>
        </p:nvSpPr>
        <p:spPr>
          <a:xfrm>
            <a:off x="606476" y="4527721"/>
            <a:ext cx="4901628" cy="413447"/>
          </a:xfrm>
          <a:prstGeom prst="rect">
            <a:avLst/>
          </a:prstGeom>
          <a:noFill/>
        </p:spPr>
        <p:txBody>
          <a:bodyPr wrap="square" rtlCol="0">
            <a:spAutoFit/>
          </a:bodyPr>
          <a:lstStyle/>
          <a:p>
            <a:pPr>
              <a:lnSpc>
                <a:spcPct val="130000"/>
              </a:lnSpc>
            </a:pPr>
            <a:r>
              <a:rPr lang="en-US" altLang="zh-CN" sz="1800" dirty="0">
                <a:solidFill>
                  <a:schemeClr val="tx1"/>
                </a:solidFill>
              </a:rPr>
              <a:t>The number of hydraulic simulations of the WDS</a:t>
            </a:r>
          </a:p>
        </p:txBody>
      </p:sp>
      <p:sp>
        <p:nvSpPr>
          <p:cNvPr id="3" name="灯片编号占位符 2">
            <a:extLst>
              <a:ext uri="{FF2B5EF4-FFF2-40B4-BE49-F238E27FC236}">
                <a16:creationId xmlns:a16="http://schemas.microsoft.com/office/drawing/2014/main" id="{D54B521A-E00C-42F1-A768-261CB996F7DE}"/>
              </a:ext>
            </a:extLst>
          </p:cNvPr>
          <p:cNvSpPr>
            <a:spLocks noGrp="1"/>
          </p:cNvSpPr>
          <p:nvPr>
            <p:ph type="sldNum" sz="quarter" idx="11"/>
          </p:nvPr>
        </p:nvSpPr>
        <p:spPr/>
        <p:txBody>
          <a:bodyPr/>
          <a:lstStyle/>
          <a:p>
            <a:fld id="{394AF2FD-F320-4CD6-9F84-CD87F3EC1347}" type="slidenum">
              <a:rPr lang="zh-CN" altLang="en-US" smtClean="0"/>
              <a:t>18</a:t>
            </a:fld>
            <a:endParaRPr lang="zh-CN" altLang="en-US"/>
          </a:p>
        </p:txBody>
      </p:sp>
    </p:spTree>
    <p:extLst>
      <p:ext uri="{BB962C8B-B14F-4D97-AF65-F5344CB8AC3E}">
        <p14:creationId xmlns:p14="http://schemas.microsoft.com/office/powerpoint/2010/main" val="22380692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a:spLocks noChangeArrowheads="1"/>
          </p:cNvSpPr>
          <p:nvPr/>
        </p:nvSpPr>
        <p:spPr bwMode="auto">
          <a:xfrm>
            <a:off x="0" y="764704"/>
            <a:ext cx="9144000" cy="69850"/>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F0101"/>
          </a:solidFill>
          <a:ln w="9525">
            <a:solidFill>
              <a:srgbClr val="AF0101"/>
            </a:solidFill>
            <a:round/>
            <a:headEnd/>
            <a:tailEnd/>
          </a:ln>
        </p:spPr>
        <p:txBody>
          <a:bodyPr/>
          <a:lstStyle/>
          <a:p>
            <a:endParaRPr lang="zh-CN" altLang="en-US"/>
          </a:p>
        </p:txBody>
      </p:sp>
      <p:sp>
        <p:nvSpPr>
          <p:cNvPr id="7" name="Rectangle 2">
            <a:extLst>
              <a:ext uri="{FF2B5EF4-FFF2-40B4-BE49-F238E27FC236}">
                <a16:creationId xmlns:a16="http://schemas.microsoft.com/office/drawing/2014/main" id="{31F0D6BF-DCAC-4520-9E63-BB6B95AD0571}"/>
              </a:ext>
            </a:extLst>
          </p:cNvPr>
          <p:cNvSpPr>
            <a:spLocks noChangeArrowheads="1"/>
          </p:cNvSpPr>
          <p:nvPr/>
        </p:nvSpPr>
        <p:spPr bwMode="auto">
          <a:xfrm>
            <a:off x="95250" y="231101"/>
            <a:ext cx="872522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eaLnBrk="1" hangingPunct="1"/>
            <a:r>
              <a:rPr lang="en-US" altLang="zh-CN" sz="2200" dirty="0">
                <a:solidFill>
                  <a:schemeClr val="tx1"/>
                </a:solidFill>
              </a:rPr>
              <a:t>5. Conclusions and Remarks</a:t>
            </a:r>
            <a:endParaRPr lang="zh-CN" altLang="en-US" sz="2200" dirty="0">
              <a:solidFill>
                <a:schemeClr val="tx1"/>
              </a:solidFill>
            </a:endParaRPr>
          </a:p>
        </p:txBody>
      </p:sp>
      <p:sp>
        <p:nvSpPr>
          <p:cNvPr id="13" name="矩形 12">
            <a:extLst>
              <a:ext uri="{FF2B5EF4-FFF2-40B4-BE49-F238E27FC236}">
                <a16:creationId xmlns:a16="http://schemas.microsoft.com/office/drawing/2014/main" id="{4021E1F6-C862-46FF-B358-0AEBF6E8E98B}"/>
              </a:ext>
            </a:extLst>
          </p:cNvPr>
          <p:cNvSpPr/>
          <p:nvPr/>
        </p:nvSpPr>
        <p:spPr>
          <a:xfrm>
            <a:off x="251520" y="1061735"/>
            <a:ext cx="8280919" cy="2862322"/>
          </a:xfrm>
          <a:prstGeom prst="rect">
            <a:avLst/>
          </a:prstGeom>
        </p:spPr>
        <p:txBody>
          <a:bodyPr wrap="square">
            <a:spAutoFit/>
          </a:bodyPr>
          <a:lstStyle/>
          <a:p>
            <a:pPr marL="342900" indent="-342900">
              <a:buFont typeface="Wingdings" panose="05000000000000000000" pitchFamily="2" charset="2"/>
              <a:buChar char="Ø"/>
            </a:pPr>
            <a:r>
              <a:rPr lang="en-US" altLang="zh-CN" dirty="0">
                <a:solidFill>
                  <a:schemeClr val="tx1"/>
                </a:solidFill>
              </a:rPr>
              <a:t>The post-earthquake performance of the WDS is dramatically different to that of burst events.  It is necessary to establish a resilience model according to the earthquake damage records of WDS.</a:t>
            </a:r>
          </a:p>
          <a:p>
            <a:pPr marL="342900" indent="-342900">
              <a:buFont typeface="Wingdings" panose="05000000000000000000" pitchFamily="2" charset="2"/>
              <a:buChar char="Ø"/>
            </a:pPr>
            <a:r>
              <a:rPr lang="en-US" altLang="zh-CN" dirty="0">
                <a:solidFill>
                  <a:schemeClr val="tx1"/>
                </a:solidFill>
              </a:rPr>
              <a:t>The seismic resilience of WDS are influenced by the recovery sequence of damaged pipes, the priority of reparation should be determined by the model  with suitable accuracy, efficiency and time consumption.</a:t>
            </a:r>
          </a:p>
          <a:p>
            <a:pPr marL="342900" indent="-342900">
              <a:buFont typeface="Wingdings" panose="05000000000000000000" pitchFamily="2" charset="2"/>
              <a:buChar char="Ø"/>
            </a:pPr>
            <a:r>
              <a:rPr lang="en-US" altLang="zh-CN" dirty="0">
                <a:solidFill>
                  <a:schemeClr val="tx1"/>
                </a:solidFill>
              </a:rPr>
              <a:t>The resilience index obtained by the Dynamic Importance Measure(DIM)  are close to that of the Optimization Method(OM), whereas the time consumptions of DIM are  &lt;1% than that of the OM.</a:t>
            </a:r>
          </a:p>
        </p:txBody>
      </p:sp>
      <p:sp>
        <p:nvSpPr>
          <p:cNvPr id="10" name="矩形 9">
            <a:extLst>
              <a:ext uri="{FF2B5EF4-FFF2-40B4-BE49-F238E27FC236}">
                <a16:creationId xmlns:a16="http://schemas.microsoft.com/office/drawing/2014/main" id="{B74EFD1A-A1D2-4641-A783-E5C08050AEDB}"/>
              </a:ext>
            </a:extLst>
          </p:cNvPr>
          <p:cNvSpPr/>
          <p:nvPr/>
        </p:nvSpPr>
        <p:spPr>
          <a:xfrm>
            <a:off x="251520" y="4365104"/>
            <a:ext cx="8568952" cy="1938992"/>
          </a:xfrm>
          <a:prstGeom prst="rect">
            <a:avLst/>
          </a:prstGeom>
        </p:spPr>
        <p:txBody>
          <a:bodyPr wrap="square">
            <a:spAutoFit/>
          </a:bodyPr>
          <a:lstStyle/>
          <a:p>
            <a:pPr marL="342900" indent="-342900">
              <a:buFont typeface="Wingdings" panose="05000000000000000000" pitchFamily="2" charset="2"/>
              <a:buChar char="Ø"/>
            </a:pPr>
            <a:r>
              <a:rPr lang="en-US" altLang="zh-CN" dirty="0">
                <a:solidFill>
                  <a:srgbClr val="0000FF"/>
                </a:solidFill>
              </a:rPr>
              <a:t>Other Benchmark WDS with EPS hydraulic models should be test by those models.</a:t>
            </a:r>
          </a:p>
          <a:p>
            <a:pPr marL="342900" indent="-342900">
              <a:buFont typeface="Wingdings" panose="05000000000000000000" pitchFamily="2" charset="2"/>
              <a:buChar char="Ø"/>
            </a:pPr>
            <a:r>
              <a:rPr lang="en-US" altLang="zh-CN" dirty="0">
                <a:solidFill>
                  <a:srgbClr val="0000FF"/>
                </a:solidFill>
              </a:rPr>
              <a:t>Even use the Pressure Dependent Demand method, the negative pressure of user nodes still exist.</a:t>
            </a:r>
          </a:p>
          <a:p>
            <a:pPr marL="342900" indent="-342900">
              <a:buFont typeface="Wingdings" panose="05000000000000000000" pitchFamily="2" charset="2"/>
              <a:buChar char="Ø"/>
            </a:pPr>
            <a:r>
              <a:rPr lang="en-US" altLang="zh-CN" dirty="0">
                <a:solidFill>
                  <a:srgbClr val="0000FF"/>
                </a:solidFill>
              </a:rPr>
              <a:t>The generalized post-earthquake recovery strategy should be given by case studies.</a:t>
            </a:r>
          </a:p>
        </p:txBody>
      </p:sp>
      <p:sp>
        <p:nvSpPr>
          <p:cNvPr id="3" name="灯片编号占位符 2">
            <a:extLst>
              <a:ext uri="{FF2B5EF4-FFF2-40B4-BE49-F238E27FC236}">
                <a16:creationId xmlns:a16="http://schemas.microsoft.com/office/drawing/2014/main" id="{98AB910A-4C86-421E-9D42-05ADB31B30C1}"/>
              </a:ext>
            </a:extLst>
          </p:cNvPr>
          <p:cNvSpPr>
            <a:spLocks noGrp="1"/>
          </p:cNvSpPr>
          <p:nvPr>
            <p:ph type="sldNum" sz="quarter" idx="11"/>
          </p:nvPr>
        </p:nvSpPr>
        <p:spPr/>
        <p:txBody>
          <a:bodyPr/>
          <a:lstStyle/>
          <a:p>
            <a:fld id="{394AF2FD-F320-4CD6-9F84-CD87F3EC1347}" type="slidenum">
              <a:rPr lang="zh-CN" altLang="en-US" smtClean="0"/>
              <a:t>19</a:t>
            </a:fld>
            <a:endParaRPr lang="zh-CN" altLang="en-US"/>
          </a:p>
        </p:txBody>
      </p:sp>
    </p:spTree>
    <p:extLst>
      <p:ext uri="{BB962C8B-B14F-4D97-AF65-F5344CB8AC3E}">
        <p14:creationId xmlns:p14="http://schemas.microsoft.com/office/powerpoint/2010/main" val="11763931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a:spLocks noChangeArrowheads="1"/>
          </p:cNvSpPr>
          <p:nvPr/>
        </p:nvSpPr>
        <p:spPr bwMode="auto">
          <a:xfrm>
            <a:off x="0" y="764704"/>
            <a:ext cx="9144000" cy="69850"/>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F0101"/>
          </a:solidFill>
          <a:ln w="9525">
            <a:solidFill>
              <a:srgbClr val="AF0101"/>
            </a:solidFill>
            <a:round/>
            <a:headEnd/>
            <a:tailEnd/>
          </a:ln>
        </p:spPr>
        <p:txBody>
          <a:bodyPr/>
          <a:lstStyle/>
          <a:p>
            <a:endParaRPr lang="zh-CN" altLang="en-US"/>
          </a:p>
        </p:txBody>
      </p:sp>
      <p:sp>
        <p:nvSpPr>
          <p:cNvPr id="4" name="Rectangle 2"/>
          <p:cNvSpPr>
            <a:spLocks noChangeArrowheads="1"/>
          </p:cNvSpPr>
          <p:nvPr/>
        </p:nvSpPr>
        <p:spPr bwMode="auto">
          <a:xfrm>
            <a:off x="95250" y="231101"/>
            <a:ext cx="786112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eaLnBrk="1" hangingPunct="1"/>
            <a:r>
              <a:rPr lang="en-US" altLang="zh-CN" sz="2200" dirty="0">
                <a:solidFill>
                  <a:schemeClr val="tx1"/>
                </a:solidFill>
              </a:rPr>
              <a:t>1. Earthquake Damages of Water Distribution System</a:t>
            </a:r>
            <a:endParaRPr lang="zh-CN" altLang="en-US" sz="2200" dirty="0">
              <a:solidFill>
                <a:schemeClr val="tx1"/>
              </a:solidFill>
            </a:endParaRPr>
          </a:p>
        </p:txBody>
      </p:sp>
      <p:sp>
        <p:nvSpPr>
          <p:cNvPr id="6" name="TextBox 5"/>
          <p:cNvSpPr txBox="1"/>
          <p:nvPr/>
        </p:nvSpPr>
        <p:spPr>
          <a:xfrm>
            <a:off x="0" y="862385"/>
            <a:ext cx="4716015" cy="773545"/>
          </a:xfrm>
          <a:prstGeom prst="rect">
            <a:avLst/>
          </a:prstGeom>
          <a:noFill/>
        </p:spPr>
        <p:txBody>
          <a:bodyPr wrap="square" rtlCol="0">
            <a:spAutoFit/>
          </a:bodyPr>
          <a:lstStyle/>
          <a:p>
            <a:pPr marL="342900" indent="-342900">
              <a:lnSpc>
                <a:spcPct val="130000"/>
              </a:lnSpc>
              <a:buFont typeface="Wingdings" panose="05000000000000000000" pitchFamily="2" charset="2"/>
              <a:buChar char="Ø"/>
            </a:pPr>
            <a:r>
              <a:rPr lang="en-US" altLang="zh-CN" sz="1800" dirty="0">
                <a:solidFill>
                  <a:schemeClr val="tx1"/>
                </a:solidFill>
              </a:rPr>
              <a:t>The 1995 Kobe Earthquake (</a:t>
            </a:r>
            <a:r>
              <a:rPr lang="en-US" altLang="zh-CN" sz="1800" dirty="0">
                <a:solidFill>
                  <a:srgbClr val="0000FF"/>
                </a:solidFill>
              </a:rPr>
              <a:t>Kobe City Waterworks Bureau, 2018</a:t>
            </a:r>
            <a:r>
              <a:rPr lang="en-US" altLang="zh-CN" sz="1800" dirty="0">
                <a:solidFill>
                  <a:schemeClr val="tx1"/>
                </a:solidFill>
              </a:rPr>
              <a:t>)</a:t>
            </a:r>
            <a:endParaRPr lang="en-US" altLang="zh-CN" sz="1800" dirty="0">
              <a:solidFill>
                <a:srgbClr val="FF0000"/>
              </a:solidFill>
            </a:endParaRPr>
          </a:p>
        </p:txBody>
      </p:sp>
      <p:pic>
        <p:nvPicPr>
          <p:cNvPr id="3" name="图片 2">
            <a:extLst>
              <a:ext uri="{FF2B5EF4-FFF2-40B4-BE49-F238E27FC236}">
                <a16:creationId xmlns:a16="http://schemas.microsoft.com/office/drawing/2014/main" id="{C98B110D-D44F-474D-A8C0-683BE43DFA46}"/>
              </a:ext>
            </a:extLst>
          </p:cNvPr>
          <p:cNvPicPr>
            <a:picLocks noChangeAspect="1"/>
          </p:cNvPicPr>
          <p:nvPr/>
        </p:nvPicPr>
        <p:blipFill>
          <a:blip r:embed="rId3"/>
          <a:stretch>
            <a:fillRect/>
          </a:stretch>
        </p:blipFill>
        <p:spPr>
          <a:xfrm>
            <a:off x="170176" y="1742967"/>
            <a:ext cx="4409524" cy="2128572"/>
          </a:xfrm>
          <a:prstGeom prst="rect">
            <a:avLst/>
          </a:prstGeom>
        </p:spPr>
      </p:pic>
      <p:pic>
        <p:nvPicPr>
          <p:cNvPr id="5" name="图片 4">
            <a:extLst>
              <a:ext uri="{FF2B5EF4-FFF2-40B4-BE49-F238E27FC236}">
                <a16:creationId xmlns:a16="http://schemas.microsoft.com/office/drawing/2014/main" id="{B5FEB496-121E-4E32-99A0-C2D27FE4679A}"/>
              </a:ext>
            </a:extLst>
          </p:cNvPr>
          <p:cNvPicPr>
            <a:picLocks noChangeAspect="1"/>
          </p:cNvPicPr>
          <p:nvPr/>
        </p:nvPicPr>
        <p:blipFill>
          <a:blip r:embed="rId4"/>
          <a:stretch>
            <a:fillRect/>
          </a:stretch>
        </p:blipFill>
        <p:spPr>
          <a:xfrm>
            <a:off x="78033" y="4495713"/>
            <a:ext cx="2407293" cy="1953087"/>
          </a:xfrm>
          <a:prstGeom prst="rect">
            <a:avLst/>
          </a:prstGeom>
        </p:spPr>
      </p:pic>
      <p:sp>
        <p:nvSpPr>
          <p:cNvPr id="8" name="Rectangle 2">
            <a:extLst>
              <a:ext uri="{FF2B5EF4-FFF2-40B4-BE49-F238E27FC236}">
                <a16:creationId xmlns:a16="http://schemas.microsoft.com/office/drawing/2014/main" id="{870C7A58-33EC-49A5-A842-42FFC0871EB5}"/>
              </a:ext>
            </a:extLst>
          </p:cNvPr>
          <p:cNvSpPr>
            <a:spLocks noChangeArrowheads="1"/>
          </p:cNvSpPr>
          <p:nvPr/>
        </p:nvSpPr>
        <p:spPr bwMode="auto">
          <a:xfrm>
            <a:off x="5724128" y="4355389"/>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5" name="Picture 14" descr="Kobe I－次生灾害－火灾2">
            <a:extLst>
              <a:ext uri="{FF2B5EF4-FFF2-40B4-BE49-F238E27FC236}">
                <a16:creationId xmlns:a16="http://schemas.microsoft.com/office/drawing/2014/main" id="{D51146D6-4C18-41FC-87F1-FA2F6FBC5074}"/>
              </a:ext>
            </a:extLst>
          </p:cNvPr>
          <p:cNvPicPr preferRelativeResize="0">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8447" y="4490355"/>
            <a:ext cx="2407293" cy="1948911"/>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C204B7B0-0092-45EB-8B91-4B780ABD01BD}"/>
              </a:ext>
            </a:extLst>
          </p:cNvPr>
          <p:cNvPicPr>
            <a:picLocks noChangeAspect="1"/>
          </p:cNvPicPr>
          <p:nvPr/>
        </p:nvPicPr>
        <p:blipFill>
          <a:blip r:embed="rId6"/>
          <a:stretch>
            <a:fillRect/>
          </a:stretch>
        </p:blipFill>
        <p:spPr>
          <a:xfrm>
            <a:off x="4304858" y="4507943"/>
            <a:ext cx="2208889" cy="1931324"/>
          </a:xfrm>
          <a:prstGeom prst="rect">
            <a:avLst/>
          </a:prstGeom>
        </p:spPr>
      </p:pic>
      <p:pic>
        <p:nvPicPr>
          <p:cNvPr id="10" name="图片 9">
            <a:extLst>
              <a:ext uri="{FF2B5EF4-FFF2-40B4-BE49-F238E27FC236}">
                <a16:creationId xmlns:a16="http://schemas.microsoft.com/office/drawing/2014/main" id="{030FB959-AEA2-46ED-B34E-90A6DDC049D8}"/>
              </a:ext>
            </a:extLst>
          </p:cNvPr>
          <p:cNvPicPr>
            <a:picLocks noChangeAspect="1"/>
          </p:cNvPicPr>
          <p:nvPr/>
        </p:nvPicPr>
        <p:blipFill>
          <a:blip r:embed="rId7"/>
          <a:stretch>
            <a:fillRect/>
          </a:stretch>
        </p:blipFill>
        <p:spPr>
          <a:xfrm>
            <a:off x="6531541" y="4507943"/>
            <a:ext cx="2561348" cy="1948907"/>
          </a:xfrm>
          <a:prstGeom prst="rect">
            <a:avLst/>
          </a:prstGeom>
        </p:spPr>
      </p:pic>
      <p:sp>
        <p:nvSpPr>
          <p:cNvPr id="19" name="TextBox 5">
            <a:extLst>
              <a:ext uri="{FF2B5EF4-FFF2-40B4-BE49-F238E27FC236}">
                <a16:creationId xmlns:a16="http://schemas.microsoft.com/office/drawing/2014/main" id="{DD0E8EBB-A22C-4036-9459-A158C65D485D}"/>
              </a:ext>
            </a:extLst>
          </p:cNvPr>
          <p:cNvSpPr txBox="1"/>
          <p:nvPr/>
        </p:nvSpPr>
        <p:spPr>
          <a:xfrm>
            <a:off x="252798" y="6403148"/>
            <a:ext cx="1531766" cy="449097"/>
          </a:xfrm>
          <a:prstGeom prst="rect">
            <a:avLst/>
          </a:prstGeom>
          <a:noFill/>
        </p:spPr>
        <p:txBody>
          <a:bodyPr wrap="square" rtlCol="0">
            <a:spAutoFit/>
          </a:bodyPr>
          <a:lstStyle/>
          <a:p>
            <a:pPr>
              <a:lnSpc>
                <a:spcPct val="130000"/>
              </a:lnSpc>
            </a:pPr>
            <a:r>
              <a:rPr lang="en-US" altLang="zh-CN" dirty="0">
                <a:solidFill>
                  <a:srgbClr val="0000FF"/>
                </a:solidFill>
              </a:rPr>
              <a:t>Expressway</a:t>
            </a:r>
          </a:p>
        </p:txBody>
      </p:sp>
      <p:sp>
        <p:nvSpPr>
          <p:cNvPr id="20" name="TextBox 5">
            <a:extLst>
              <a:ext uri="{FF2B5EF4-FFF2-40B4-BE49-F238E27FC236}">
                <a16:creationId xmlns:a16="http://schemas.microsoft.com/office/drawing/2014/main" id="{0F42B756-3D39-465B-A43C-52E3C512DAB2}"/>
              </a:ext>
            </a:extLst>
          </p:cNvPr>
          <p:cNvSpPr txBox="1"/>
          <p:nvPr/>
        </p:nvSpPr>
        <p:spPr>
          <a:xfrm>
            <a:off x="2164301" y="6403148"/>
            <a:ext cx="1531766" cy="449097"/>
          </a:xfrm>
          <a:prstGeom prst="rect">
            <a:avLst/>
          </a:prstGeom>
          <a:noFill/>
        </p:spPr>
        <p:txBody>
          <a:bodyPr wrap="square" rtlCol="0">
            <a:spAutoFit/>
          </a:bodyPr>
          <a:lstStyle/>
          <a:p>
            <a:pPr>
              <a:lnSpc>
                <a:spcPct val="130000"/>
              </a:lnSpc>
            </a:pPr>
            <a:r>
              <a:rPr lang="en-US" altLang="zh-CN" dirty="0">
                <a:solidFill>
                  <a:srgbClr val="0000FF"/>
                </a:solidFill>
              </a:rPr>
              <a:t>Downtown</a:t>
            </a:r>
          </a:p>
        </p:txBody>
      </p:sp>
      <p:sp>
        <p:nvSpPr>
          <p:cNvPr id="21" name="TextBox 5">
            <a:extLst>
              <a:ext uri="{FF2B5EF4-FFF2-40B4-BE49-F238E27FC236}">
                <a16:creationId xmlns:a16="http://schemas.microsoft.com/office/drawing/2014/main" id="{F4085538-011D-4D79-B0BD-D8E84F6EF267}"/>
              </a:ext>
            </a:extLst>
          </p:cNvPr>
          <p:cNvSpPr txBox="1"/>
          <p:nvPr/>
        </p:nvSpPr>
        <p:spPr>
          <a:xfrm>
            <a:off x="4908604" y="6383232"/>
            <a:ext cx="1078662" cy="449097"/>
          </a:xfrm>
          <a:prstGeom prst="rect">
            <a:avLst/>
          </a:prstGeom>
          <a:noFill/>
        </p:spPr>
        <p:txBody>
          <a:bodyPr wrap="square" rtlCol="0">
            <a:spAutoFit/>
          </a:bodyPr>
          <a:lstStyle/>
          <a:p>
            <a:pPr>
              <a:lnSpc>
                <a:spcPct val="130000"/>
              </a:lnSpc>
            </a:pPr>
            <a:r>
              <a:rPr lang="en-US" altLang="zh-CN" dirty="0">
                <a:solidFill>
                  <a:srgbClr val="0000FF"/>
                </a:solidFill>
              </a:rPr>
              <a:t>City Hall</a:t>
            </a:r>
          </a:p>
        </p:txBody>
      </p:sp>
      <p:sp>
        <p:nvSpPr>
          <p:cNvPr id="22" name="TextBox 5">
            <a:extLst>
              <a:ext uri="{FF2B5EF4-FFF2-40B4-BE49-F238E27FC236}">
                <a16:creationId xmlns:a16="http://schemas.microsoft.com/office/drawing/2014/main" id="{87505E81-5890-471D-8FCA-AB1CA81D2D51}"/>
              </a:ext>
            </a:extLst>
          </p:cNvPr>
          <p:cNvSpPr txBox="1"/>
          <p:nvPr/>
        </p:nvSpPr>
        <p:spPr>
          <a:xfrm>
            <a:off x="6834215" y="6403148"/>
            <a:ext cx="2129982" cy="449097"/>
          </a:xfrm>
          <a:prstGeom prst="rect">
            <a:avLst/>
          </a:prstGeom>
          <a:noFill/>
        </p:spPr>
        <p:txBody>
          <a:bodyPr wrap="square" rtlCol="0">
            <a:spAutoFit/>
          </a:bodyPr>
          <a:lstStyle/>
          <a:p>
            <a:pPr>
              <a:lnSpc>
                <a:spcPct val="130000"/>
              </a:lnSpc>
            </a:pPr>
            <a:r>
              <a:rPr lang="en-US" altLang="zh-CN" dirty="0">
                <a:solidFill>
                  <a:srgbClr val="0000FF"/>
                </a:solidFill>
              </a:rPr>
              <a:t>Water Works office</a:t>
            </a:r>
          </a:p>
        </p:txBody>
      </p:sp>
      <p:pic>
        <p:nvPicPr>
          <p:cNvPr id="11" name="图片 10">
            <a:extLst>
              <a:ext uri="{FF2B5EF4-FFF2-40B4-BE49-F238E27FC236}">
                <a16:creationId xmlns:a16="http://schemas.microsoft.com/office/drawing/2014/main" id="{B7520414-5E4B-4F12-A54B-B0539DC79F19}"/>
              </a:ext>
            </a:extLst>
          </p:cNvPr>
          <p:cNvPicPr>
            <a:picLocks noChangeAspect="1"/>
          </p:cNvPicPr>
          <p:nvPr/>
        </p:nvPicPr>
        <p:blipFill>
          <a:blip r:embed="rId8"/>
          <a:stretch>
            <a:fillRect/>
          </a:stretch>
        </p:blipFill>
        <p:spPr>
          <a:xfrm>
            <a:off x="4831459" y="867368"/>
            <a:ext cx="2002756" cy="1689825"/>
          </a:xfrm>
          <a:prstGeom prst="rect">
            <a:avLst/>
          </a:prstGeom>
        </p:spPr>
      </p:pic>
      <p:pic>
        <p:nvPicPr>
          <p:cNvPr id="13" name="图片 12">
            <a:extLst>
              <a:ext uri="{FF2B5EF4-FFF2-40B4-BE49-F238E27FC236}">
                <a16:creationId xmlns:a16="http://schemas.microsoft.com/office/drawing/2014/main" id="{DC4B16D0-5BE0-4558-A056-F07358ADC1AE}"/>
              </a:ext>
            </a:extLst>
          </p:cNvPr>
          <p:cNvPicPr>
            <a:picLocks noChangeAspect="1"/>
          </p:cNvPicPr>
          <p:nvPr/>
        </p:nvPicPr>
        <p:blipFill>
          <a:blip r:embed="rId9"/>
          <a:stretch>
            <a:fillRect/>
          </a:stretch>
        </p:blipFill>
        <p:spPr>
          <a:xfrm>
            <a:off x="6876257" y="867369"/>
            <a:ext cx="2105268" cy="1689825"/>
          </a:xfrm>
          <a:prstGeom prst="rect">
            <a:avLst/>
          </a:prstGeom>
        </p:spPr>
      </p:pic>
      <p:pic>
        <p:nvPicPr>
          <p:cNvPr id="14" name="图片 13">
            <a:extLst>
              <a:ext uri="{FF2B5EF4-FFF2-40B4-BE49-F238E27FC236}">
                <a16:creationId xmlns:a16="http://schemas.microsoft.com/office/drawing/2014/main" id="{1E8BCCE2-2B2D-4F43-B34D-C7D3D90CE5FE}"/>
              </a:ext>
            </a:extLst>
          </p:cNvPr>
          <p:cNvPicPr>
            <a:picLocks noChangeAspect="1"/>
          </p:cNvPicPr>
          <p:nvPr/>
        </p:nvPicPr>
        <p:blipFill>
          <a:blip r:embed="rId10"/>
          <a:stretch>
            <a:fillRect/>
          </a:stretch>
        </p:blipFill>
        <p:spPr>
          <a:xfrm>
            <a:off x="4831459" y="2612667"/>
            <a:ext cx="2002756" cy="1397378"/>
          </a:xfrm>
          <a:prstGeom prst="rect">
            <a:avLst/>
          </a:prstGeom>
        </p:spPr>
      </p:pic>
      <p:pic>
        <p:nvPicPr>
          <p:cNvPr id="15" name="图片 14">
            <a:extLst>
              <a:ext uri="{FF2B5EF4-FFF2-40B4-BE49-F238E27FC236}">
                <a16:creationId xmlns:a16="http://schemas.microsoft.com/office/drawing/2014/main" id="{3CEBE01D-8135-49CC-84C5-56A764AC864D}"/>
              </a:ext>
            </a:extLst>
          </p:cNvPr>
          <p:cNvPicPr>
            <a:picLocks noChangeAspect="1"/>
          </p:cNvPicPr>
          <p:nvPr/>
        </p:nvPicPr>
        <p:blipFill>
          <a:blip r:embed="rId11"/>
          <a:stretch>
            <a:fillRect/>
          </a:stretch>
        </p:blipFill>
        <p:spPr>
          <a:xfrm>
            <a:off x="6920067" y="2602172"/>
            <a:ext cx="2072617" cy="1407873"/>
          </a:xfrm>
          <a:prstGeom prst="rect">
            <a:avLst/>
          </a:prstGeom>
        </p:spPr>
      </p:pic>
      <p:sp>
        <p:nvSpPr>
          <p:cNvPr id="27" name="TextBox 5">
            <a:extLst>
              <a:ext uri="{FF2B5EF4-FFF2-40B4-BE49-F238E27FC236}">
                <a16:creationId xmlns:a16="http://schemas.microsoft.com/office/drawing/2014/main" id="{D80ED5E4-977D-44D4-9EF2-B0FFF626D1BE}"/>
              </a:ext>
            </a:extLst>
          </p:cNvPr>
          <p:cNvSpPr txBox="1"/>
          <p:nvPr/>
        </p:nvSpPr>
        <p:spPr>
          <a:xfrm>
            <a:off x="5310695" y="3951809"/>
            <a:ext cx="3917005" cy="449097"/>
          </a:xfrm>
          <a:prstGeom prst="rect">
            <a:avLst/>
          </a:prstGeom>
          <a:noFill/>
        </p:spPr>
        <p:txBody>
          <a:bodyPr wrap="square" rtlCol="0">
            <a:spAutoFit/>
          </a:bodyPr>
          <a:lstStyle/>
          <a:p>
            <a:pPr>
              <a:lnSpc>
                <a:spcPct val="130000"/>
              </a:lnSpc>
            </a:pPr>
            <a:r>
              <a:rPr lang="en-US" altLang="zh-CN" dirty="0">
                <a:solidFill>
                  <a:srgbClr val="0000FF"/>
                </a:solidFill>
              </a:rPr>
              <a:t>Damage of water supply pipelines</a:t>
            </a:r>
          </a:p>
        </p:txBody>
      </p:sp>
      <p:sp>
        <p:nvSpPr>
          <p:cNvPr id="29" name="TextBox 5">
            <a:extLst>
              <a:ext uri="{FF2B5EF4-FFF2-40B4-BE49-F238E27FC236}">
                <a16:creationId xmlns:a16="http://schemas.microsoft.com/office/drawing/2014/main" id="{9AC98DB1-848E-4F18-8ED4-EFEF75122AB9}"/>
              </a:ext>
            </a:extLst>
          </p:cNvPr>
          <p:cNvSpPr txBox="1"/>
          <p:nvPr/>
        </p:nvSpPr>
        <p:spPr>
          <a:xfrm>
            <a:off x="1" y="3889127"/>
            <a:ext cx="4544812" cy="413447"/>
          </a:xfrm>
          <a:prstGeom prst="rect">
            <a:avLst/>
          </a:prstGeom>
          <a:noFill/>
        </p:spPr>
        <p:txBody>
          <a:bodyPr wrap="square" rtlCol="0">
            <a:spAutoFit/>
          </a:bodyPr>
          <a:lstStyle/>
          <a:p>
            <a:pPr marL="342900" indent="-342900">
              <a:lnSpc>
                <a:spcPct val="130000"/>
              </a:lnSpc>
              <a:buFont typeface="Wingdings" panose="05000000000000000000" pitchFamily="2" charset="2"/>
              <a:buChar char="Ø"/>
            </a:pPr>
            <a:r>
              <a:rPr lang="en-US" altLang="zh-CN" sz="1800" dirty="0">
                <a:solidFill>
                  <a:srgbClr val="FF0000"/>
                </a:solidFill>
              </a:rPr>
              <a:t>5:46:52 AM, January 17</a:t>
            </a:r>
            <a:r>
              <a:rPr lang="en-US" altLang="zh-CN" sz="1800" baseline="30000" dirty="0">
                <a:solidFill>
                  <a:srgbClr val="FF0000"/>
                </a:solidFill>
              </a:rPr>
              <a:t>th</a:t>
            </a:r>
            <a:r>
              <a:rPr lang="en-US" altLang="zh-CN" sz="1800" dirty="0">
                <a:solidFill>
                  <a:srgbClr val="FF0000"/>
                </a:solidFill>
              </a:rPr>
              <a:t>, 1995 </a:t>
            </a:r>
          </a:p>
        </p:txBody>
      </p:sp>
      <p:sp>
        <p:nvSpPr>
          <p:cNvPr id="7" name="灯片编号占位符 6">
            <a:extLst>
              <a:ext uri="{FF2B5EF4-FFF2-40B4-BE49-F238E27FC236}">
                <a16:creationId xmlns:a16="http://schemas.microsoft.com/office/drawing/2014/main" id="{B2095678-048E-41F7-96AB-2665E89DDBDB}"/>
              </a:ext>
            </a:extLst>
          </p:cNvPr>
          <p:cNvSpPr>
            <a:spLocks noGrp="1"/>
          </p:cNvSpPr>
          <p:nvPr>
            <p:ph type="sldNum" sz="quarter" idx="11"/>
          </p:nvPr>
        </p:nvSpPr>
        <p:spPr/>
        <p:txBody>
          <a:bodyPr/>
          <a:lstStyle/>
          <a:p>
            <a:fld id="{394AF2FD-F320-4CD6-9F84-CD87F3EC1347}" type="slidenum">
              <a:rPr lang="zh-CN" altLang="en-US" smtClean="0"/>
              <a:t>2</a:t>
            </a:fld>
            <a:endParaRPr lang="zh-CN" altLang="en-US"/>
          </a:p>
        </p:txBody>
      </p:sp>
    </p:spTree>
    <p:extLst>
      <p:ext uri="{BB962C8B-B14F-4D97-AF65-F5344CB8AC3E}">
        <p14:creationId xmlns:p14="http://schemas.microsoft.com/office/powerpoint/2010/main" val="2826961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a:extLst>
              <a:ext uri="{FF2B5EF4-FFF2-40B4-BE49-F238E27FC236}">
                <a16:creationId xmlns:a16="http://schemas.microsoft.com/office/drawing/2014/main" id="{AE28DF75-51D3-4187-A1C5-1698EF234854}"/>
              </a:ext>
            </a:extLst>
          </p:cNvPr>
          <p:cNvSpPr>
            <a:spLocks noChangeArrowheads="1"/>
          </p:cNvSpPr>
          <p:nvPr/>
        </p:nvSpPr>
        <p:spPr bwMode="auto">
          <a:xfrm>
            <a:off x="377253" y="1628800"/>
            <a:ext cx="8389493" cy="1644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algn="ctr" eaLnBrk="1" hangingPunct="1">
              <a:lnSpc>
                <a:spcPct val="150000"/>
              </a:lnSpc>
            </a:pPr>
            <a:r>
              <a:rPr lang="en-US" altLang="zh-CN" sz="3600" dirty="0">
                <a:solidFill>
                  <a:srgbClr val="FF0000"/>
                </a:solidFill>
              </a:rPr>
              <a:t>The end,</a:t>
            </a:r>
            <a:r>
              <a:rPr lang="zh-CN" altLang="en-US" sz="3600" dirty="0">
                <a:solidFill>
                  <a:srgbClr val="FF0000"/>
                </a:solidFill>
              </a:rPr>
              <a:t> </a:t>
            </a:r>
            <a:r>
              <a:rPr lang="en-US" altLang="zh-CN" sz="3600" dirty="0">
                <a:solidFill>
                  <a:srgbClr val="FF0000"/>
                </a:solidFill>
              </a:rPr>
              <a:t>thanks.</a:t>
            </a:r>
          </a:p>
          <a:p>
            <a:pPr algn="ctr" eaLnBrk="1" hangingPunct="1">
              <a:lnSpc>
                <a:spcPct val="150000"/>
              </a:lnSpc>
            </a:pPr>
            <a:r>
              <a:rPr lang="en-US" altLang="zh-CN" sz="3600" dirty="0">
                <a:solidFill>
                  <a:srgbClr val="FF0000"/>
                </a:solidFill>
              </a:rPr>
              <a:t>Comments or Questions?</a:t>
            </a:r>
            <a:endParaRPr lang="zh-CN" altLang="zh-CN" sz="3600" dirty="0">
              <a:solidFill>
                <a:srgbClr val="FF0000"/>
              </a:solidFill>
            </a:endParaRPr>
          </a:p>
        </p:txBody>
      </p:sp>
      <p:sp>
        <p:nvSpPr>
          <p:cNvPr id="7" name="灯片编号占位符 6">
            <a:extLst>
              <a:ext uri="{FF2B5EF4-FFF2-40B4-BE49-F238E27FC236}">
                <a16:creationId xmlns:a16="http://schemas.microsoft.com/office/drawing/2014/main" id="{10BBE473-0483-40A0-9479-6E6B592F639A}"/>
              </a:ext>
            </a:extLst>
          </p:cNvPr>
          <p:cNvSpPr>
            <a:spLocks noGrp="1"/>
          </p:cNvSpPr>
          <p:nvPr>
            <p:ph type="sldNum" sz="quarter" idx="11"/>
          </p:nvPr>
        </p:nvSpPr>
        <p:spPr/>
        <p:txBody>
          <a:bodyPr/>
          <a:lstStyle/>
          <a:p>
            <a:fld id="{394AF2FD-F320-4CD6-9F84-CD87F3EC1347}" type="slidenum">
              <a:rPr lang="zh-CN" altLang="en-US" smtClean="0"/>
              <a:t>20</a:t>
            </a:fld>
            <a:endParaRPr lang="zh-CN" altLang="en-US"/>
          </a:p>
        </p:txBody>
      </p:sp>
    </p:spTree>
    <p:extLst>
      <p:ext uri="{BB962C8B-B14F-4D97-AF65-F5344CB8AC3E}">
        <p14:creationId xmlns:p14="http://schemas.microsoft.com/office/powerpoint/2010/main" val="3305879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a:spLocks noChangeArrowheads="1"/>
          </p:cNvSpPr>
          <p:nvPr/>
        </p:nvSpPr>
        <p:spPr bwMode="auto">
          <a:xfrm>
            <a:off x="0" y="764704"/>
            <a:ext cx="9144000" cy="69850"/>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F0101"/>
          </a:solidFill>
          <a:ln w="9525">
            <a:solidFill>
              <a:srgbClr val="AF0101"/>
            </a:solidFill>
            <a:round/>
            <a:headEnd/>
            <a:tailEnd/>
          </a:ln>
        </p:spPr>
        <p:txBody>
          <a:bodyPr/>
          <a:lstStyle/>
          <a:p>
            <a:endParaRPr lang="zh-CN" altLang="en-US"/>
          </a:p>
        </p:txBody>
      </p:sp>
      <p:sp>
        <p:nvSpPr>
          <p:cNvPr id="4" name="Rectangle 2"/>
          <p:cNvSpPr>
            <a:spLocks noChangeArrowheads="1"/>
          </p:cNvSpPr>
          <p:nvPr/>
        </p:nvSpPr>
        <p:spPr bwMode="auto">
          <a:xfrm>
            <a:off x="95250" y="231101"/>
            <a:ext cx="786112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eaLnBrk="1" hangingPunct="1"/>
            <a:r>
              <a:rPr lang="en-US" altLang="zh-CN" sz="2200" dirty="0">
                <a:solidFill>
                  <a:schemeClr val="tx1"/>
                </a:solidFill>
              </a:rPr>
              <a:t>1. Earthquake Damages of Water Distribution System</a:t>
            </a:r>
            <a:endParaRPr lang="zh-CN" altLang="en-US" sz="2200" dirty="0">
              <a:solidFill>
                <a:schemeClr val="tx1"/>
              </a:solidFill>
            </a:endParaRPr>
          </a:p>
        </p:txBody>
      </p:sp>
      <p:sp>
        <p:nvSpPr>
          <p:cNvPr id="6" name="TextBox 5"/>
          <p:cNvSpPr txBox="1"/>
          <p:nvPr/>
        </p:nvSpPr>
        <p:spPr>
          <a:xfrm>
            <a:off x="0" y="862385"/>
            <a:ext cx="7308304" cy="413447"/>
          </a:xfrm>
          <a:prstGeom prst="rect">
            <a:avLst/>
          </a:prstGeom>
          <a:noFill/>
        </p:spPr>
        <p:txBody>
          <a:bodyPr wrap="square" rtlCol="0">
            <a:spAutoFit/>
          </a:bodyPr>
          <a:lstStyle/>
          <a:p>
            <a:pPr marL="342900" indent="-342900">
              <a:lnSpc>
                <a:spcPct val="130000"/>
              </a:lnSpc>
              <a:buFont typeface="Wingdings" panose="05000000000000000000" pitchFamily="2" charset="2"/>
              <a:buChar char="Ø"/>
            </a:pPr>
            <a:r>
              <a:rPr lang="en-US" altLang="zh-CN" sz="1800" dirty="0">
                <a:solidFill>
                  <a:schemeClr val="tx1"/>
                </a:solidFill>
              </a:rPr>
              <a:t>The 1995 Kobe Earthquake (</a:t>
            </a:r>
            <a:r>
              <a:rPr lang="en-US" altLang="zh-CN" sz="1800" dirty="0">
                <a:solidFill>
                  <a:srgbClr val="0000FF"/>
                </a:solidFill>
              </a:rPr>
              <a:t>Kobe City Waterworks Bureau, 2018</a:t>
            </a:r>
            <a:r>
              <a:rPr lang="en-US" altLang="zh-CN" sz="1800" dirty="0">
                <a:solidFill>
                  <a:schemeClr val="tx1"/>
                </a:solidFill>
              </a:rPr>
              <a:t>)</a:t>
            </a:r>
            <a:endParaRPr lang="en-US" altLang="zh-CN" sz="1800" dirty="0">
              <a:solidFill>
                <a:srgbClr val="FF0000"/>
              </a:solidFill>
            </a:endParaRPr>
          </a:p>
        </p:txBody>
      </p:sp>
      <p:pic>
        <p:nvPicPr>
          <p:cNvPr id="7" name="图片 6">
            <a:extLst>
              <a:ext uri="{FF2B5EF4-FFF2-40B4-BE49-F238E27FC236}">
                <a16:creationId xmlns:a16="http://schemas.microsoft.com/office/drawing/2014/main" id="{A6FCCD02-510B-43A5-A457-FFBC4CAFB5BB}"/>
              </a:ext>
            </a:extLst>
          </p:cNvPr>
          <p:cNvPicPr>
            <a:picLocks noChangeAspect="1"/>
          </p:cNvPicPr>
          <p:nvPr/>
        </p:nvPicPr>
        <p:blipFill>
          <a:blip r:embed="rId3"/>
          <a:stretch>
            <a:fillRect/>
          </a:stretch>
        </p:blipFill>
        <p:spPr>
          <a:xfrm>
            <a:off x="564679" y="1475878"/>
            <a:ext cx="7233666" cy="4244797"/>
          </a:xfrm>
          <a:prstGeom prst="rect">
            <a:avLst/>
          </a:prstGeom>
        </p:spPr>
      </p:pic>
      <p:sp>
        <p:nvSpPr>
          <p:cNvPr id="12" name="矩形 11">
            <a:extLst>
              <a:ext uri="{FF2B5EF4-FFF2-40B4-BE49-F238E27FC236}">
                <a16:creationId xmlns:a16="http://schemas.microsoft.com/office/drawing/2014/main" id="{343745B5-AE66-41BA-B018-04B680A11D00}"/>
              </a:ext>
            </a:extLst>
          </p:cNvPr>
          <p:cNvSpPr/>
          <p:nvPr/>
        </p:nvSpPr>
        <p:spPr>
          <a:xfrm>
            <a:off x="539180" y="5693186"/>
            <a:ext cx="7737722" cy="400110"/>
          </a:xfrm>
          <a:prstGeom prst="rect">
            <a:avLst/>
          </a:prstGeom>
        </p:spPr>
        <p:txBody>
          <a:bodyPr wrap="square">
            <a:spAutoFit/>
          </a:bodyPr>
          <a:lstStyle/>
          <a:p>
            <a:r>
              <a:rPr lang="zh-CN" altLang="en-US" dirty="0">
                <a:solidFill>
                  <a:schemeClr val="tx1"/>
                </a:solidFill>
              </a:rPr>
              <a:t>Completion date of emergency restoration</a:t>
            </a:r>
            <a:r>
              <a:rPr lang="en-US" altLang="zh-CN" dirty="0">
                <a:solidFill>
                  <a:schemeClr val="tx1"/>
                </a:solidFill>
              </a:rPr>
              <a:t>: April 17</a:t>
            </a:r>
            <a:r>
              <a:rPr lang="en-US" altLang="zh-CN" baseline="30000" dirty="0">
                <a:solidFill>
                  <a:schemeClr val="tx1"/>
                </a:solidFill>
              </a:rPr>
              <a:t>th</a:t>
            </a:r>
            <a:r>
              <a:rPr lang="en-US" altLang="zh-CN" dirty="0">
                <a:solidFill>
                  <a:schemeClr val="tx1"/>
                </a:solidFill>
              </a:rPr>
              <a:t>, </a:t>
            </a:r>
            <a:r>
              <a:rPr lang="zh-CN" altLang="en-US" dirty="0">
                <a:solidFill>
                  <a:schemeClr val="tx1"/>
                </a:solidFill>
              </a:rPr>
              <a:t>1995</a:t>
            </a:r>
            <a:r>
              <a:rPr lang="en-US" altLang="zh-CN" dirty="0">
                <a:solidFill>
                  <a:schemeClr val="tx1"/>
                </a:solidFill>
              </a:rPr>
              <a:t>. (91 Days)</a:t>
            </a:r>
            <a:r>
              <a:rPr lang="zh-CN" altLang="en-US" dirty="0">
                <a:solidFill>
                  <a:schemeClr val="tx1"/>
                </a:solidFill>
              </a:rPr>
              <a:t> </a:t>
            </a:r>
          </a:p>
        </p:txBody>
      </p:sp>
      <p:sp>
        <p:nvSpPr>
          <p:cNvPr id="23" name="TextBox 5">
            <a:extLst>
              <a:ext uri="{FF2B5EF4-FFF2-40B4-BE49-F238E27FC236}">
                <a16:creationId xmlns:a16="http://schemas.microsoft.com/office/drawing/2014/main" id="{9299F8AE-D13A-4958-8161-4750911E4F11}"/>
              </a:ext>
            </a:extLst>
          </p:cNvPr>
          <p:cNvSpPr txBox="1"/>
          <p:nvPr/>
        </p:nvSpPr>
        <p:spPr>
          <a:xfrm>
            <a:off x="95250" y="6155275"/>
            <a:ext cx="8820472" cy="413447"/>
          </a:xfrm>
          <a:prstGeom prst="rect">
            <a:avLst/>
          </a:prstGeom>
          <a:noFill/>
        </p:spPr>
        <p:txBody>
          <a:bodyPr wrap="square" rtlCol="0">
            <a:spAutoFit/>
          </a:bodyPr>
          <a:lstStyle/>
          <a:p>
            <a:pPr marL="342900" indent="-342900">
              <a:lnSpc>
                <a:spcPct val="130000"/>
              </a:lnSpc>
              <a:buFont typeface="Wingdings" panose="05000000000000000000" pitchFamily="2" charset="2"/>
              <a:buChar char="Ø"/>
            </a:pPr>
            <a:r>
              <a:rPr lang="en-US" altLang="zh-CN" sz="1800" dirty="0">
                <a:solidFill>
                  <a:srgbClr val="FF0000"/>
                </a:solidFill>
              </a:rPr>
              <a:t>The post-earthquake damages and repair time of WDS is different from that of accidents.</a:t>
            </a:r>
          </a:p>
        </p:txBody>
      </p:sp>
      <p:sp>
        <p:nvSpPr>
          <p:cNvPr id="3" name="灯片编号占位符 2">
            <a:extLst>
              <a:ext uri="{FF2B5EF4-FFF2-40B4-BE49-F238E27FC236}">
                <a16:creationId xmlns:a16="http://schemas.microsoft.com/office/drawing/2014/main" id="{18023B9F-CB7C-4F81-AE24-AC72DE3E1F60}"/>
              </a:ext>
            </a:extLst>
          </p:cNvPr>
          <p:cNvSpPr>
            <a:spLocks noGrp="1"/>
          </p:cNvSpPr>
          <p:nvPr>
            <p:ph type="sldNum" sz="quarter" idx="11"/>
          </p:nvPr>
        </p:nvSpPr>
        <p:spPr/>
        <p:txBody>
          <a:bodyPr/>
          <a:lstStyle/>
          <a:p>
            <a:fld id="{394AF2FD-F320-4CD6-9F84-CD87F3EC1347}" type="slidenum">
              <a:rPr lang="zh-CN" altLang="en-US" smtClean="0"/>
              <a:t>3</a:t>
            </a:fld>
            <a:endParaRPr lang="zh-CN" altLang="en-US"/>
          </a:p>
        </p:txBody>
      </p:sp>
    </p:spTree>
    <p:extLst>
      <p:ext uri="{BB962C8B-B14F-4D97-AF65-F5344CB8AC3E}">
        <p14:creationId xmlns:p14="http://schemas.microsoft.com/office/powerpoint/2010/main" val="5991155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a:spLocks noChangeArrowheads="1"/>
          </p:cNvSpPr>
          <p:nvPr/>
        </p:nvSpPr>
        <p:spPr bwMode="auto">
          <a:xfrm>
            <a:off x="0" y="764704"/>
            <a:ext cx="9144000" cy="69850"/>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F0101"/>
          </a:solidFill>
          <a:ln w="9525">
            <a:solidFill>
              <a:srgbClr val="AF0101"/>
            </a:solidFill>
            <a:round/>
            <a:headEnd/>
            <a:tailEnd/>
          </a:ln>
        </p:spPr>
        <p:txBody>
          <a:bodyPr/>
          <a:lstStyle/>
          <a:p>
            <a:endParaRPr lang="zh-CN" altLang="en-US"/>
          </a:p>
        </p:txBody>
      </p:sp>
      <p:sp>
        <p:nvSpPr>
          <p:cNvPr id="4" name="Rectangle 2"/>
          <p:cNvSpPr>
            <a:spLocks noChangeArrowheads="1"/>
          </p:cNvSpPr>
          <p:nvPr/>
        </p:nvSpPr>
        <p:spPr bwMode="auto">
          <a:xfrm>
            <a:off x="95250" y="231101"/>
            <a:ext cx="786112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eaLnBrk="1" hangingPunct="1"/>
            <a:r>
              <a:rPr lang="en-US" altLang="zh-CN" sz="2200" dirty="0">
                <a:solidFill>
                  <a:schemeClr val="tx1"/>
                </a:solidFill>
              </a:rPr>
              <a:t>1. Earthquake Damages of Water Distribution System</a:t>
            </a:r>
            <a:endParaRPr lang="zh-CN" altLang="en-US" sz="2200" dirty="0">
              <a:solidFill>
                <a:schemeClr val="tx1"/>
              </a:solidFill>
            </a:endParaRPr>
          </a:p>
        </p:txBody>
      </p:sp>
      <p:sp>
        <p:nvSpPr>
          <p:cNvPr id="6" name="TextBox 5"/>
          <p:cNvSpPr txBox="1"/>
          <p:nvPr/>
        </p:nvSpPr>
        <p:spPr>
          <a:xfrm>
            <a:off x="0" y="862385"/>
            <a:ext cx="7308304" cy="413447"/>
          </a:xfrm>
          <a:prstGeom prst="rect">
            <a:avLst/>
          </a:prstGeom>
          <a:noFill/>
        </p:spPr>
        <p:txBody>
          <a:bodyPr wrap="square" rtlCol="0">
            <a:spAutoFit/>
          </a:bodyPr>
          <a:lstStyle/>
          <a:p>
            <a:pPr marL="342900" indent="-342900">
              <a:lnSpc>
                <a:spcPct val="130000"/>
              </a:lnSpc>
              <a:buFont typeface="Wingdings" panose="05000000000000000000" pitchFamily="2" charset="2"/>
              <a:buChar char="Ø"/>
            </a:pPr>
            <a:r>
              <a:rPr lang="en-US" altLang="zh-CN" sz="1800" dirty="0">
                <a:solidFill>
                  <a:schemeClr val="tx1"/>
                </a:solidFill>
              </a:rPr>
              <a:t>The 1995 Kobe Earthquake (</a:t>
            </a:r>
            <a:r>
              <a:rPr lang="en-US" altLang="zh-CN" sz="1800" dirty="0">
                <a:solidFill>
                  <a:srgbClr val="0000FF"/>
                </a:solidFill>
              </a:rPr>
              <a:t>Kobe City Waterworks Bureau, 2018</a:t>
            </a:r>
            <a:r>
              <a:rPr lang="en-US" altLang="zh-CN" sz="1800" dirty="0">
                <a:solidFill>
                  <a:schemeClr val="tx1"/>
                </a:solidFill>
              </a:rPr>
              <a:t>)</a:t>
            </a:r>
            <a:endParaRPr lang="en-US" altLang="zh-CN" sz="1800" dirty="0">
              <a:solidFill>
                <a:srgbClr val="FF0000"/>
              </a:solidFill>
            </a:endParaRPr>
          </a:p>
        </p:txBody>
      </p:sp>
      <p:pic>
        <p:nvPicPr>
          <p:cNvPr id="3" name="图片 2">
            <a:extLst>
              <a:ext uri="{FF2B5EF4-FFF2-40B4-BE49-F238E27FC236}">
                <a16:creationId xmlns:a16="http://schemas.microsoft.com/office/drawing/2014/main" id="{5CC9044F-0C4E-4B23-9276-26CEC3A5970F}"/>
              </a:ext>
            </a:extLst>
          </p:cNvPr>
          <p:cNvPicPr>
            <a:picLocks noChangeAspect="1"/>
          </p:cNvPicPr>
          <p:nvPr/>
        </p:nvPicPr>
        <p:blipFill>
          <a:blip r:embed="rId3"/>
          <a:stretch>
            <a:fillRect/>
          </a:stretch>
        </p:blipFill>
        <p:spPr>
          <a:xfrm>
            <a:off x="387883" y="1303663"/>
            <a:ext cx="3608053" cy="2826860"/>
          </a:xfrm>
          <a:prstGeom prst="rect">
            <a:avLst/>
          </a:prstGeom>
        </p:spPr>
      </p:pic>
      <p:pic>
        <p:nvPicPr>
          <p:cNvPr id="5" name="图片 4">
            <a:extLst>
              <a:ext uri="{FF2B5EF4-FFF2-40B4-BE49-F238E27FC236}">
                <a16:creationId xmlns:a16="http://schemas.microsoft.com/office/drawing/2014/main" id="{DD38ED36-1B36-4DDB-980E-5F5CE8327867}"/>
              </a:ext>
            </a:extLst>
          </p:cNvPr>
          <p:cNvPicPr>
            <a:picLocks noChangeAspect="1"/>
          </p:cNvPicPr>
          <p:nvPr/>
        </p:nvPicPr>
        <p:blipFill>
          <a:blip r:embed="rId4"/>
          <a:stretch>
            <a:fillRect/>
          </a:stretch>
        </p:blipFill>
        <p:spPr>
          <a:xfrm>
            <a:off x="4283968" y="1524459"/>
            <a:ext cx="3261643" cy="2385267"/>
          </a:xfrm>
          <a:prstGeom prst="rect">
            <a:avLst/>
          </a:prstGeom>
        </p:spPr>
      </p:pic>
      <p:pic>
        <p:nvPicPr>
          <p:cNvPr id="2050" name="Picture 2" descr="绵阳市城区 DN500铸铁主管四通破裂">
            <a:extLst>
              <a:ext uri="{FF2B5EF4-FFF2-40B4-BE49-F238E27FC236}">
                <a16:creationId xmlns:a16="http://schemas.microsoft.com/office/drawing/2014/main" id="{2168ECC2-8CDC-4E89-946C-A3781785724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7883" y="4840961"/>
            <a:ext cx="2389187" cy="178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内容占位符 3" descr="05汉旺镇东普村直饮水供水站排队取水的人和桶.JPG">
            <a:extLst>
              <a:ext uri="{FF2B5EF4-FFF2-40B4-BE49-F238E27FC236}">
                <a16:creationId xmlns:a16="http://schemas.microsoft.com/office/drawing/2014/main" id="{EECBBA4E-5D92-4798-8D46-106901ED6BD7}"/>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56958" y="4840961"/>
            <a:ext cx="2568794" cy="1796306"/>
          </a:xfrm>
          <a:prstGeom prst="rect">
            <a:avLst/>
          </a:prstGeom>
          <a:noFill/>
          <a:ln w="38100">
            <a:noFill/>
            <a:miter lim="800000"/>
            <a:headEnd/>
            <a:tailEnd/>
          </a:ln>
          <a:extLst>
            <a:ext uri="{909E8E84-426E-40DD-AFC4-6F175D3DCCD1}">
              <a14:hiddenFill xmlns:a14="http://schemas.microsoft.com/office/drawing/2010/main">
                <a:solidFill>
                  <a:srgbClr val="FFFFFF"/>
                </a:solidFill>
              </a14:hiddenFill>
            </a:ext>
          </a:extLst>
        </p:spPr>
      </p:pic>
      <p:pic>
        <p:nvPicPr>
          <p:cNvPr id="11" name="Picture 4" descr="时间就是生命。为了让受灾群众早日解决饮水困难问题，汉旺镇应急供水管道明敷在马路上。">
            <a:extLst>
              <a:ext uri="{FF2B5EF4-FFF2-40B4-BE49-F238E27FC236}">
                <a16:creationId xmlns:a16="http://schemas.microsoft.com/office/drawing/2014/main" id="{4DD7F8CD-EBAF-41A8-861C-AF2DA1C8353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76798" y="4851328"/>
            <a:ext cx="2380432" cy="1785939"/>
          </a:xfrm>
          <a:prstGeom prst="rect">
            <a:avLst/>
          </a:prstGeom>
          <a:noFill/>
          <a:ln w="38100" algn="ctr">
            <a:no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TextBox 5">
            <a:extLst>
              <a:ext uri="{FF2B5EF4-FFF2-40B4-BE49-F238E27FC236}">
                <a16:creationId xmlns:a16="http://schemas.microsoft.com/office/drawing/2014/main" id="{68C215C6-75C8-4EAD-AECB-6478743A5C73}"/>
              </a:ext>
            </a:extLst>
          </p:cNvPr>
          <p:cNvSpPr txBox="1"/>
          <p:nvPr/>
        </p:nvSpPr>
        <p:spPr>
          <a:xfrm>
            <a:off x="0" y="4253922"/>
            <a:ext cx="7308304" cy="413447"/>
          </a:xfrm>
          <a:prstGeom prst="rect">
            <a:avLst/>
          </a:prstGeom>
          <a:noFill/>
        </p:spPr>
        <p:txBody>
          <a:bodyPr wrap="square" rtlCol="0">
            <a:spAutoFit/>
          </a:bodyPr>
          <a:lstStyle/>
          <a:p>
            <a:pPr marL="342900" indent="-342900">
              <a:lnSpc>
                <a:spcPct val="130000"/>
              </a:lnSpc>
              <a:buFont typeface="Wingdings" panose="05000000000000000000" pitchFamily="2" charset="2"/>
              <a:buChar char="Ø"/>
            </a:pPr>
            <a:r>
              <a:rPr lang="en-US" altLang="zh-CN" sz="1800" dirty="0">
                <a:solidFill>
                  <a:schemeClr val="tx1"/>
                </a:solidFill>
              </a:rPr>
              <a:t>The 2008 Wenchuan Earthquake (14:28:04, May 12</a:t>
            </a:r>
            <a:r>
              <a:rPr lang="en-US" altLang="zh-CN" sz="1800" baseline="30000" dirty="0">
                <a:solidFill>
                  <a:schemeClr val="tx1"/>
                </a:solidFill>
              </a:rPr>
              <a:t>th</a:t>
            </a:r>
            <a:r>
              <a:rPr lang="en-US" altLang="zh-CN" sz="1800" dirty="0">
                <a:solidFill>
                  <a:schemeClr val="tx1"/>
                </a:solidFill>
              </a:rPr>
              <a:t>, 2008; </a:t>
            </a:r>
            <a:r>
              <a:rPr lang="en-US" altLang="zh-CN" sz="1800" dirty="0" err="1">
                <a:solidFill>
                  <a:schemeClr val="tx1"/>
                </a:solidFill>
              </a:rPr>
              <a:t>Ms</a:t>
            </a:r>
            <a:r>
              <a:rPr lang="en-US" altLang="zh-CN" sz="1800" dirty="0">
                <a:solidFill>
                  <a:schemeClr val="tx1"/>
                </a:solidFill>
              </a:rPr>
              <a:t> 8.0)</a:t>
            </a:r>
            <a:endParaRPr lang="en-US" altLang="zh-CN" sz="1800" dirty="0">
              <a:solidFill>
                <a:srgbClr val="FF0000"/>
              </a:solidFill>
            </a:endParaRPr>
          </a:p>
        </p:txBody>
      </p:sp>
      <p:sp>
        <p:nvSpPr>
          <p:cNvPr id="7" name="灯片编号占位符 6">
            <a:extLst>
              <a:ext uri="{FF2B5EF4-FFF2-40B4-BE49-F238E27FC236}">
                <a16:creationId xmlns:a16="http://schemas.microsoft.com/office/drawing/2014/main" id="{C4C950AB-1B77-4D97-B513-0F6AB060C042}"/>
              </a:ext>
            </a:extLst>
          </p:cNvPr>
          <p:cNvSpPr>
            <a:spLocks noGrp="1"/>
          </p:cNvSpPr>
          <p:nvPr>
            <p:ph type="sldNum" sz="quarter" idx="11"/>
          </p:nvPr>
        </p:nvSpPr>
        <p:spPr/>
        <p:txBody>
          <a:bodyPr/>
          <a:lstStyle/>
          <a:p>
            <a:fld id="{394AF2FD-F320-4CD6-9F84-CD87F3EC1347}" type="slidenum">
              <a:rPr lang="zh-CN" altLang="en-US" smtClean="0"/>
              <a:t>4</a:t>
            </a:fld>
            <a:endParaRPr lang="zh-CN" altLang="en-US"/>
          </a:p>
        </p:txBody>
      </p:sp>
    </p:spTree>
    <p:extLst>
      <p:ext uri="{BB962C8B-B14F-4D97-AF65-F5344CB8AC3E}">
        <p14:creationId xmlns:p14="http://schemas.microsoft.com/office/powerpoint/2010/main" val="3746754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a:spLocks noChangeArrowheads="1"/>
          </p:cNvSpPr>
          <p:nvPr/>
        </p:nvSpPr>
        <p:spPr bwMode="auto">
          <a:xfrm>
            <a:off x="0" y="764704"/>
            <a:ext cx="9144000" cy="69850"/>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F0101"/>
          </a:solidFill>
          <a:ln w="9525">
            <a:solidFill>
              <a:srgbClr val="AF0101"/>
            </a:solidFill>
            <a:round/>
            <a:headEnd/>
            <a:tailEnd/>
          </a:ln>
        </p:spPr>
        <p:txBody>
          <a:bodyPr/>
          <a:lstStyle/>
          <a:p>
            <a:endParaRPr lang="zh-CN" altLang="en-US"/>
          </a:p>
        </p:txBody>
      </p:sp>
      <p:sp>
        <p:nvSpPr>
          <p:cNvPr id="4" name="Rectangle 2"/>
          <p:cNvSpPr>
            <a:spLocks noChangeArrowheads="1"/>
          </p:cNvSpPr>
          <p:nvPr/>
        </p:nvSpPr>
        <p:spPr bwMode="auto">
          <a:xfrm>
            <a:off x="107504" y="270286"/>
            <a:ext cx="8730055"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eaLnBrk="1" hangingPunct="1"/>
            <a:r>
              <a:rPr lang="en-US" altLang="zh-CN" sz="2200" dirty="0">
                <a:solidFill>
                  <a:schemeClr val="tx1"/>
                </a:solidFill>
              </a:rPr>
              <a:t>2. Seismic Resilience Assessment of Water Distribution System (WDS)</a:t>
            </a:r>
            <a:endParaRPr lang="zh-CN" altLang="en-US" sz="2200" dirty="0">
              <a:solidFill>
                <a:schemeClr val="tx1"/>
              </a:solidFill>
            </a:endParaRPr>
          </a:p>
        </p:txBody>
      </p:sp>
      <p:pic>
        <p:nvPicPr>
          <p:cNvPr id="23" name="Picture 2" descr="http://sem.g3img.com/g3img/cdyonhao/c2_20160912101224_46603.jpg">
            <a:extLst>
              <a:ext uri="{FF2B5EF4-FFF2-40B4-BE49-F238E27FC236}">
                <a16:creationId xmlns:a16="http://schemas.microsoft.com/office/drawing/2014/main" id="{C92FE696-A4AD-422C-B09C-1817BB6C35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3200" y="866770"/>
            <a:ext cx="8554359" cy="5444058"/>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38">
            <a:extLst>
              <a:ext uri="{FF2B5EF4-FFF2-40B4-BE49-F238E27FC236}">
                <a16:creationId xmlns:a16="http://schemas.microsoft.com/office/drawing/2014/main" id="{73CF5B07-5671-4F8C-BEEF-0D96F4C2B20E}"/>
              </a:ext>
            </a:extLst>
          </p:cNvPr>
          <p:cNvSpPr txBox="1"/>
          <p:nvPr/>
        </p:nvSpPr>
        <p:spPr>
          <a:xfrm>
            <a:off x="35024" y="1198260"/>
            <a:ext cx="1875276" cy="288147"/>
          </a:xfrm>
          <a:prstGeom prst="rect">
            <a:avLst/>
          </a:prstGeom>
          <a:noFill/>
        </p:spPr>
        <p:txBody>
          <a:bodyPr wrap="square" lIns="36000" tIns="36000" rIns="36000" bIns="36000" rtlCol="0">
            <a:spAutoFit/>
          </a:bodyPr>
          <a:lstStyle/>
          <a:p>
            <a:pPr algn="ctr"/>
            <a:r>
              <a:rPr lang="en-US" altLang="zh-CN" sz="1400" dirty="0">
                <a:solidFill>
                  <a:srgbClr val="0000FF"/>
                </a:solidFill>
                <a:latin typeface="Times New Roman" panose="02020603050405020304" pitchFamily="18" charset="0"/>
                <a:cs typeface="Times New Roman" panose="02020603050405020304" pitchFamily="18" charset="0"/>
              </a:rPr>
              <a:t>Surface Water </a:t>
            </a:r>
            <a:endParaRPr lang="zh-CN" altLang="en-US" sz="1400" dirty="0">
              <a:solidFill>
                <a:srgbClr val="0000FF"/>
              </a:solidFill>
              <a:latin typeface="Times New Roman" panose="02020603050405020304" pitchFamily="18" charset="0"/>
              <a:cs typeface="Times New Roman" panose="02020603050405020304" pitchFamily="18" charset="0"/>
            </a:endParaRPr>
          </a:p>
        </p:txBody>
      </p:sp>
      <p:sp>
        <p:nvSpPr>
          <p:cNvPr id="25" name="TextBox 38">
            <a:extLst>
              <a:ext uri="{FF2B5EF4-FFF2-40B4-BE49-F238E27FC236}">
                <a16:creationId xmlns:a16="http://schemas.microsoft.com/office/drawing/2014/main" id="{E5FA6AE7-9151-49AE-81B1-C19CEC4874ED}"/>
              </a:ext>
            </a:extLst>
          </p:cNvPr>
          <p:cNvSpPr txBox="1"/>
          <p:nvPr/>
        </p:nvSpPr>
        <p:spPr>
          <a:xfrm>
            <a:off x="4544" y="4150588"/>
            <a:ext cx="1875276" cy="288147"/>
          </a:xfrm>
          <a:prstGeom prst="rect">
            <a:avLst/>
          </a:prstGeom>
          <a:noFill/>
        </p:spPr>
        <p:txBody>
          <a:bodyPr wrap="square" lIns="36000" tIns="36000" rIns="36000" bIns="36000" rtlCol="0">
            <a:spAutoFit/>
          </a:bodyPr>
          <a:lstStyle/>
          <a:p>
            <a:pPr algn="ctr"/>
            <a:r>
              <a:rPr lang="en-US" altLang="zh-CN" sz="1400" dirty="0">
                <a:solidFill>
                  <a:srgbClr val="0000FF"/>
                </a:solidFill>
                <a:latin typeface="Times New Roman" panose="02020603050405020304" pitchFamily="18" charset="0"/>
                <a:cs typeface="Times New Roman" panose="02020603050405020304" pitchFamily="18" charset="0"/>
              </a:rPr>
              <a:t>Underground Water </a:t>
            </a:r>
            <a:endParaRPr lang="zh-CN" altLang="en-US" sz="1400" dirty="0">
              <a:solidFill>
                <a:srgbClr val="0000FF"/>
              </a:solidFill>
              <a:latin typeface="Times New Roman" panose="02020603050405020304" pitchFamily="18" charset="0"/>
              <a:cs typeface="Times New Roman" panose="02020603050405020304" pitchFamily="18" charset="0"/>
            </a:endParaRPr>
          </a:p>
        </p:txBody>
      </p:sp>
      <p:sp>
        <p:nvSpPr>
          <p:cNvPr id="26" name="TextBox 38">
            <a:extLst>
              <a:ext uri="{FF2B5EF4-FFF2-40B4-BE49-F238E27FC236}">
                <a16:creationId xmlns:a16="http://schemas.microsoft.com/office/drawing/2014/main" id="{5BAEC00E-1624-490D-8F74-CBD621822559}"/>
              </a:ext>
            </a:extLst>
          </p:cNvPr>
          <p:cNvSpPr txBox="1"/>
          <p:nvPr/>
        </p:nvSpPr>
        <p:spPr>
          <a:xfrm>
            <a:off x="2749677" y="1374555"/>
            <a:ext cx="1875276" cy="288147"/>
          </a:xfrm>
          <a:prstGeom prst="rect">
            <a:avLst/>
          </a:prstGeom>
          <a:noFill/>
        </p:spPr>
        <p:txBody>
          <a:bodyPr wrap="square" lIns="36000" tIns="36000" rIns="36000" bIns="36000" rtlCol="0">
            <a:spAutoFit/>
          </a:bodyPr>
          <a:lstStyle/>
          <a:p>
            <a:pPr algn="ctr"/>
            <a:r>
              <a:rPr lang="en-US" altLang="zh-CN" sz="1400" dirty="0">
                <a:solidFill>
                  <a:srgbClr val="0000FF"/>
                </a:solidFill>
                <a:latin typeface="Times New Roman" panose="02020603050405020304" pitchFamily="18" charset="0"/>
                <a:cs typeface="Times New Roman" panose="02020603050405020304" pitchFamily="18" charset="0"/>
              </a:rPr>
              <a:t>Water Treatment Plant</a:t>
            </a:r>
            <a:endParaRPr lang="zh-CN" altLang="en-US" sz="1400" dirty="0">
              <a:solidFill>
                <a:srgbClr val="0000FF"/>
              </a:solidFill>
              <a:latin typeface="Times New Roman" panose="02020603050405020304" pitchFamily="18" charset="0"/>
              <a:cs typeface="Times New Roman" panose="02020603050405020304" pitchFamily="18" charset="0"/>
            </a:endParaRPr>
          </a:p>
        </p:txBody>
      </p:sp>
      <p:sp>
        <p:nvSpPr>
          <p:cNvPr id="27" name="TextBox 38">
            <a:extLst>
              <a:ext uri="{FF2B5EF4-FFF2-40B4-BE49-F238E27FC236}">
                <a16:creationId xmlns:a16="http://schemas.microsoft.com/office/drawing/2014/main" id="{80DF800D-9EDF-492F-AC56-F6F19151BA86}"/>
              </a:ext>
            </a:extLst>
          </p:cNvPr>
          <p:cNvSpPr txBox="1"/>
          <p:nvPr/>
        </p:nvSpPr>
        <p:spPr>
          <a:xfrm>
            <a:off x="787256" y="1632466"/>
            <a:ext cx="1875276" cy="288147"/>
          </a:xfrm>
          <a:prstGeom prst="rect">
            <a:avLst/>
          </a:prstGeom>
          <a:noFill/>
        </p:spPr>
        <p:txBody>
          <a:bodyPr wrap="square" lIns="36000" tIns="36000" rIns="36000" bIns="36000" rtlCol="0">
            <a:spAutoFit/>
          </a:bodyPr>
          <a:lstStyle/>
          <a:p>
            <a:pPr algn="ctr"/>
            <a:r>
              <a:rPr lang="en-US" altLang="zh-CN" sz="1400" dirty="0">
                <a:solidFill>
                  <a:srgbClr val="0000FF"/>
                </a:solidFill>
                <a:latin typeface="Times New Roman" panose="02020603050405020304" pitchFamily="18" charset="0"/>
                <a:cs typeface="Times New Roman" panose="02020603050405020304" pitchFamily="18" charset="0"/>
              </a:rPr>
              <a:t>Aqueduct</a:t>
            </a:r>
            <a:endParaRPr lang="zh-CN" altLang="en-US" sz="1400" dirty="0">
              <a:solidFill>
                <a:srgbClr val="0000FF"/>
              </a:solidFill>
              <a:latin typeface="Times New Roman" panose="02020603050405020304" pitchFamily="18" charset="0"/>
              <a:cs typeface="Times New Roman" panose="02020603050405020304" pitchFamily="18" charset="0"/>
            </a:endParaRPr>
          </a:p>
        </p:txBody>
      </p:sp>
      <p:sp>
        <p:nvSpPr>
          <p:cNvPr id="28" name="TextBox 38">
            <a:extLst>
              <a:ext uri="{FF2B5EF4-FFF2-40B4-BE49-F238E27FC236}">
                <a16:creationId xmlns:a16="http://schemas.microsoft.com/office/drawing/2014/main" id="{E8031A5C-13AE-4355-88E3-E81FA2B1A199}"/>
              </a:ext>
            </a:extLst>
          </p:cNvPr>
          <p:cNvSpPr txBox="1"/>
          <p:nvPr/>
        </p:nvSpPr>
        <p:spPr>
          <a:xfrm>
            <a:off x="1061530" y="3172637"/>
            <a:ext cx="1875276" cy="288147"/>
          </a:xfrm>
          <a:prstGeom prst="rect">
            <a:avLst/>
          </a:prstGeom>
          <a:noFill/>
        </p:spPr>
        <p:txBody>
          <a:bodyPr wrap="square" lIns="36000" tIns="36000" rIns="36000" bIns="36000" rtlCol="0">
            <a:spAutoFit/>
          </a:bodyPr>
          <a:lstStyle/>
          <a:p>
            <a:pPr algn="ctr"/>
            <a:r>
              <a:rPr lang="en-US" altLang="zh-CN" sz="1400" dirty="0">
                <a:solidFill>
                  <a:srgbClr val="0000FF"/>
                </a:solidFill>
                <a:latin typeface="Times New Roman" panose="02020603050405020304" pitchFamily="18" charset="0"/>
                <a:cs typeface="Times New Roman" panose="02020603050405020304" pitchFamily="18" charset="0"/>
              </a:rPr>
              <a:t>Transmission pipeline</a:t>
            </a:r>
            <a:endParaRPr lang="zh-CN" altLang="en-US" sz="1400" dirty="0">
              <a:solidFill>
                <a:srgbClr val="0000FF"/>
              </a:solidFill>
              <a:latin typeface="Times New Roman" panose="02020603050405020304" pitchFamily="18" charset="0"/>
              <a:cs typeface="Times New Roman" panose="02020603050405020304" pitchFamily="18" charset="0"/>
            </a:endParaRPr>
          </a:p>
        </p:txBody>
      </p:sp>
      <p:sp>
        <p:nvSpPr>
          <p:cNvPr id="32" name="TextBox 38">
            <a:extLst>
              <a:ext uri="{FF2B5EF4-FFF2-40B4-BE49-F238E27FC236}">
                <a16:creationId xmlns:a16="http://schemas.microsoft.com/office/drawing/2014/main" id="{6294AAE2-73AA-42DC-87EE-BC4B5E5B5B49}"/>
              </a:ext>
            </a:extLst>
          </p:cNvPr>
          <p:cNvSpPr txBox="1"/>
          <p:nvPr/>
        </p:nvSpPr>
        <p:spPr>
          <a:xfrm>
            <a:off x="5236993" y="2710428"/>
            <a:ext cx="1875276" cy="288147"/>
          </a:xfrm>
          <a:prstGeom prst="rect">
            <a:avLst/>
          </a:prstGeom>
          <a:noFill/>
        </p:spPr>
        <p:txBody>
          <a:bodyPr wrap="square" lIns="36000" tIns="36000" rIns="36000" bIns="36000" rtlCol="0">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Distribution pipeline</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33" name="TextBox 38">
            <a:extLst>
              <a:ext uri="{FF2B5EF4-FFF2-40B4-BE49-F238E27FC236}">
                <a16:creationId xmlns:a16="http://schemas.microsoft.com/office/drawing/2014/main" id="{BC60CA30-FD0E-490D-AA04-E1F192C0C9B5}"/>
              </a:ext>
            </a:extLst>
          </p:cNvPr>
          <p:cNvSpPr txBox="1"/>
          <p:nvPr/>
        </p:nvSpPr>
        <p:spPr>
          <a:xfrm>
            <a:off x="4027617" y="2354534"/>
            <a:ext cx="1194672" cy="503590"/>
          </a:xfrm>
          <a:prstGeom prst="rect">
            <a:avLst/>
          </a:prstGeom>
          <a:noFill/>
        </p:spPr>
        <p:txBody>
          <a:bodyPr wrap="square" lIns="36000" tIns="36000" rIns="36000" bIns="36000" rtlCol="0">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Pressure </a:t>
            </a:r>
          </a:p>
          <a:p>
            <a:pPr algn="ctr"/>
            <a:r>
              <a:rPr lang="en-US" altLang="zh-CN" sz="1400" dirty="0">
                <a:solidFill>
                  <a:srgbClr val="FF0000"/>
                </a:solidFill>
                <a:latin typeface="Times New Roman" panose="02020603050405020304" pitchFamily="18" charset="0"/>
                <a:cs typeface="Times New Roman" panose="02020603050405020304" pitchFamily="18" charset="0"/>
              </a:rPr>
              <a:t>Monitor</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36" name="TextBox 38">
            <a:extLst>
              <a:ext uri="{FF2B5EF4-FFF2-40B4-BE49-F238E27FC236}">
                <a16:creationId xmlns:a16="http://schemas.microsoft.com/office/drawing/2014/main" id="{10D9CD72-B9DB-4F67-81BF-E2FC0EA98EB2}"/>
              </a:ext>
            </a:extLst>
          </p:cNvPr>
          <p:cNvSpPr txBox="1"/>
          <p:nvPr/>
        </p:nvSpPr>
        <p:spPr>
          <a:xfrm>
            <a:off x="3078557" y="2170487"/>
            <a:ext cx="1421955" cy="288147"/>
          </a:xfrm>
          <a:prstGeom prst="rect">
            <a:avLst/>
          </a:prstGeom>
          <a:noFill/>
        </p:spPr>
        <p:txBody>
          <a:bodyPr wrap="square" lIns="36000" tIns="36000" rIns="36000" bIns="36000" rtlCol="0">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Pump Station</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10" name="椭圆 9">
            <a:extLst>
              <a:ext uri="{FF2B5EF4-FFF2-40B4-BE49-F238E27FC236}">
                <a16:creationId xmlns:a16="http://schemas.microsoft.com/office/drawing/2014/main" id="{6408A08F-4CF2-4B59-9903-975110703A1B}"/>
              </a:ext>
            </a:extLst>
          </p:cNvPr>
          <p:cNvSpPr>
            <a:spLocks noChangeAspect="1"/>
          </p:cNvSpPr>
          <p:nvPr/>
        </p:nvSpPr>
        <p:spPr bwMode="auto">
          <a:xfrm>
            <a:off x="6179394" y="2553396"/>
            <a:ext cx="144016" cy="157032"/>
          </a:xfrm>
          <a:prstGeom prst="ellipse">
            <a:avLst/>
          </a:prstGeom>
          <a:solidFill>
            <a:srgbClr val="FF0000"/>
          </a:solidFill>
          <a:ln w="9525">
            <a:noFill/>
            <a:miter lim="800000"/>
            <a:headEnd/>
            <a:tailEnd/>
          </a:ln>
        </p:spPr>
        <p:txBody>
          <a:bodyPr wrap="square" lIns="90000" tIns="46800" rIns="90000" bIns="46800" rtlCol="0" anchor="ctr">
            <a:spAutoFit/>
          </a:bodyPr>
          <a:lstStyle/>
          <a:p>
            <a:pPr algn="l" eaLnBrk="1" hangingPunct="1">
              <a:lnSpc>
                <a:spcPct val="100000"/>
              </a:lnSpc>
            </a:pPr>
            <a:endParaRPr lang="zh-CN" altLang="en-US" sz="1200" dirty="0">
              <a:solidFill>
                <a:srgbClr val="0000FF"/>
              </a:solidFill>
              <a:effectLst>
                <a:outerShdw blurRad="38100" dist="38100" dir="2700000" algn="tl">
                  <a:srgbClr val="C0C0C0"/>
                </a:outerShdw>
              </a:effectLst>
              <a:latin typeface="黑体" panose="02010609060101010101" pitchFamily="49" charset="-122"/>
            </a:endParaRPr>
          </a:p>
        </p:txBody>
      </p:sp>
      <p:sp>
        <p:nvSpPr>
          <p:cNvPr id="37" name="椭圆 36">
            <a:extLst>
              <a:ext uri="{FF2B5EF4-FFF2-40B4-BE49-F238E27FC236}">
                <a16:creationId xmlns:a16="http://schemas.microsoft.com/office/drawing/2014/main" id="{BB73AA26-E775-447C-A4B3-6DFF960FC99A}"/>
              </a:ext>
            </a:extLst>
          </p:cNvPr>
          <p:cNvSpPr>
            <a:spLocks noChangeAspect="1"/>
          </p:cNvSpPr>
          <p:nvPr/>
        </p:nvSpPr>
        <p:spPr bwMode="auto">
          <a:xfrm>
            <a:off x="7910413" y="1950119"/>
            <a:ext cx="144016" cy="157032"/>
          </a:xfrm>
          <a:prstGeom prst="ellipse">
            <a:avLst/>
          </a:prstGeom>
          <a:solidFill>
            <a:srgbClr val="FF0000"/>
          </a:solidFill>
          <a:ln w="9525">
            <a:noFill/>
            <a:miter lim="800000"/>
            <a:headEnd/>
            <a:tailEnd/>
          </a:ln>
        </p:spPr>
        <p:txBody>
          <a:bodyPr wrap="square" lIns="90000" tIns="46800" rIns="90000" bIns="46800" rtlCol="0" anchor="ctr">
            <a:spAutoFit/>
          </a:bodyPr>
          <a:lstStyle/>
          <a:p>
            <a:pPr algn="l" eaLnBrk="1" hangingPunct="1">
              <a:lnSpc>
                <a:spcPct val="100000"/>
              </a:lnSpc>
            </a:pPr>
            <a:endParaRPr lang="zh-CN" altLang="en-US" sz="1200" dirty="0">
              <a:solidFill>
                <a:srgbClr val="0000FF"/>
              </a:solidFill>
              <a:effectLst>
                <a:outerShdw blurRad="38100" dist="38100" dir="2700000" algn="tl">
                  <a:srgbClr val="C0C0C0"/>
                </a:outerShdw>
              </a:effectLst>
              <a:latin typeface="黑体" panose="02010609060101010101" pitchFamily="49" charset="-122"/>
            </a:endParaRPr>
          </a:p>
        </p:txBody>
      </p:sp>
      <p:sp>
        <p:nvSpPr>
          <p:cNvPr id="38" name="椭圆 37">
            <a:extLst>
              <a:ext uri="{FF2B5EF4-FFF2-40B4-BE49-F238E27FC236}">
                <a16:creationId xmlns:a16="http://schemas.microsoft.com/office/drawing/2014/main" id="{4506AA58-39B1-4019-8ACC-1BCB28C4C6FD}"/>
              </a:ext>
            </a:extLst>
          </p:cNvPr>
          <p:cNvSpPr>
            <a:spLocks noChangeAspect="1"/>
          </p:cNvSpPr>
          <p:nvPr/>
        </p:nvSpPr>
        <p:spPr bwMode="auto">
          <a:xfrm>
            <a:off x="5435717" y="1950712"/>
            <a:ext cx="144016" cy="157032"/>
          </a:xfrm>
          <a:prstGeom prst="ellipse">
            <a:avLst/>
          </a:prstGeom>
          <a:solidFill>
            <a:srgbClr val="FF0000"/>
          </a:solidFill>
          <a:ln w="9525">
            <a:noFill/>
            <a:miter lim="800000"/>
            <a:headEnd/>
            <a:tailEnd/>
          </a:ln>
        </p:spPr>
        <p:txBody>
          <a:bodyPr wrap="square" lIns="90000" tIns="46800" rIns="90000" bIns="46800" rtlCol="0" anchor="ctr">
            <a:spAutoFit/>
          </a:bodyPr>
          <a:lstStyle/>
          <a:p>
            <a:pPr algn="l" eaLnBrk="1" hangingPunct="1">
              <a:lnSpc>
                <a:spcPct val="100000"/>
              </a:lnSpc>
            </a:pPr>
            <a:endParaRPr lang="zh-CN" altLang="en-US" sz="1200" dirty="0">
              <a:solidFill>
                <a:srgbClr val="0000FF"/>
              </a:solidFill>
              <a:effectLst>
                <a:outerShdw blurRad="38100" dist="38100" dir="2700000" algn="tl">
                  <a:srgbClr val="C0C0C0"/>
                </a:outerShdw>
              </a:effectLst>
              <a:latin typeface="黑体" panose="02010609060101010101" pitchFamily="49" charset="-122"/>
            </a:endParaRPr>
          </a:p>
        </p:txBody>
      </p:sp>
      <p:sp>
        <p:nvSpPr>
          <p:cNvPr id="42" name="椭圆 41">
            <a:extLst>
              <a:ext uri="{FF2B5EF4-FFF2-40B4-BE49-F238E27FC236}">
                <a16:creationId xmlns:a16="http://schemas.microsoft.com/office/drawing/2014/main" id="{4920BF57-AF68-449B-A608-D777EDF40BC8}"/>
              </a:ext>
            </a:extLst>
          </p:cNvPr>
          <p:cNvSpPr>
            <a:spLocks noChangeAspect="1"/>
          </p:cNvSpPr>
          <p:nvPr/>
        </p:nvSpPr>
        <p:spPr bwMode="auto">
          <a:xfrm>
            <a:off x="8420104" y="2559571"/>
            <a:ext cx="144016" cy="157032"/>
          </a:xfrm>
          <a:prstGeom prst="ellipse">
            <a:avLst/>
          </a:prstGeom>
          <a:solidFill>
            <a:srgbClr val="FF0000"/>
          </a:solidFill>
          <a:ln w="9525">
            <a:noFill/>
            <a:miter lim="800000"/>
            <a:headEnd/>
            <a:tailEnd/>
          </a:ln>
        </p:spPr>
        <p:txBody>
          <a:bodyPr wrap="square" lIns="90000" tIns="46800" rIns="90000" bIns="46800" rtlCol="0" anchor="ctr">
            <a:spAutoFit/>
          </a:bodyPr>
          <a:lstStyle/>
          <a:p>
            <a:pPr algn="l" eaLnBrk="1" hangingPunct="1">
              <a:lnSpc>
                <a:spcPct val="100000"/>
              </a:lnSpc>
            </a:pPr>
            <a:endParaRPr lang="zh-CN" altLang="en-US" sz="1200" dirty="0">
              <a:solidFill>
                <a:srgbClr val="0000FF"/>
              </a:solidFill>
              <a:effectLst>
                <a:outerShdw blurRad="38100" dist="38100" dir="2700000" algn="tl">
                  <a:srgbClr val="C0C0C0"/>
                </a:outerShdw>
              </a:effectLst>
              <a:latin typeface="黑体" panose="02010609060101010101" pitchFamily="49" charset="-122"/>
            </a:endParaRPr>
          </a:p>
        </p:txBody>
      </p:sp>
      <p:sp>
        <p:nvSpPr>
          <p:cNvPr id="43" name="椭圆 42">
            <a:extLst>
              <a:ext uri="{FF2B5EF4-FFF2-40B4-BE49-F238E27FC236}">
                <a16:creationId xmlns:a16="http://schemas.microsoft.com/office/drawing/2014/main" id="{107B3680-1216-4BDE-AD29-F1177A90BB3C}"/>
              </a:ext>
            </a:extLst>
          </p:cNvPr>
          <p:cNvSpPr>
            <a:spLocks noChangeAspect="1"/>
          </p:cNvSpPr>
          <p:nvPr/>
        </p:nvSpPr>
        <p:spPr bwMode="auto">
          <a:xfrm>
            <a:off x="7978685" y="4870668"/>
            <a:ext cx="144016" cy="157032"/>
          </a:xfrm>
          <a:prstGeom prst="ellipse">
            <a:avLst/>
          </a:prstGeom>
          <a:solidFill>
            <a:srgbClr val="FF0000"/>
          </a:solidFill>
          <a:ln w="9525">
            <a:noFill/>
            <a:miter lim="800000"/>
            <a:headEnd/>
            <a:tailEnd/>
          </a:ln>
        </p:spPr>
        <p:txBody>
          <a:bodyPr wrap="square" lIns="90000" tIns="46800" rIns="90000" bIns="46800" rtlCol="0" anchor="ctr">
            <a:spAutoFit/>
          </a:bodyPr>
          <a:lstStyle/>
          <a:p>
            <a:pPr algn="l" eaLnBrk="1" hangingPunct="1">
              <a:lnSpc>
                <a:spcPct val="100000"/>
              </a:lnSpc>
            </a:pPr>
            <a:endParaRPr lang="zh-CN" altLang="en-US" sz="1200" dirty="0">
              <a:solidFill>
                <a:srgbClr val="0000FF"/>
              </a:solidFill>
              <a:effectLst>
                <a:outerShdw blurRad="38100" dist="38100" dir="2700000" algn="tl">
                  <a:srgbClr val="C0C0C0"/>
                </a:outerShdw>
              </a:effectLst>
              <a:latin typeface="黑体" panose="02010609060101010101" pitchFamily="49" charset="-122"/>
            </a:endParaRPr>
          </a:p>
        </p:txBody>
      </p:sp>
      <p:sp>
        <p:nvSpPr>
          <p:cNvPr id="44" name="椭圆 43">
            <a:extLst>
              <a:ext uri="{FF2B5EF4-FFF2-40B4-BE49-F238E27FC236}">
                <a16:creationId xmlns:a16="http://schemas.microsoft.com/office/drawing/2014/main" id="{46183B70-9AD9-4E2A-972F-94CF34AEDB5F}"/>
              </a:ext>
            </a:extLst>
          </p:cNvPr>
          <p:cNvSpPr>
            <a:spLocks noChangeAspect="1"/>
          </p:cNvSpPr>
          <p:nvPr/>
        </p:nvSpPr>
        <p:spPr bwMode="auto">
          <a:xfrm>
            <a:off x="7339984" y="4870668"/>
            <a:ext cx="144016" cy="157032"/>
          </a:xfrm>
          <a:prstGeom prst="ellipse">
            <a:avLst/>
          </a:prstGeom>
          <a:solidFill>
            <a:srgbClr val="FF0000"/>
          </a:solidFill>
          <a:ln w="9525">
            <a:noFill/>
            <a:miter lim="800000"/>
            <a:headEnd/>
            <a:tailEnd/>
          </a:ln>
        </p:spPr>
        <p:txBody>
          <a:bodyPr wrap="square" lIns="90000" tIns="46800" rIns="90000" bIns="46800" rtlCol="0" anchor="ctr">
            <a:spAutoFit/>
          </a:bodyPr>
          <a:lstStyle/>
          <a:p>
            <a:pPr algn="l" eaLnBrk="1" hangingPunct="1">
              <a:lnSpc>
                <a:spcPct val="100000"/>
              </a:lnSpc>
            </a:pPr>
            <a:endParaRPr lang="zh-CN" altLang="en-US" sz="1200" dirty="0">
              <a:solidFill>
                <a:srgbClr val="0000FF"/>
              </a:solidFill>
              <a:effectLst>
                <a:outerShdw blurRad="38100" dist="38100" dir="2700000" algn="tl">
                  <a:srgbClr val="C0C0C0"/>
                </a:outerShdw>
              </a:effectLst>
              <a:latin typeface="黑体" panose="02010609060101010101" pitchFamily="49" charset="-122"/>
            </a:endParaRPr>
          </a:p>
        </p:txBody>
      </p:sp>
      <p:sp>
        <p:nvSpPr>
          <p:cNvPr id="45" name="椭圆 44">
            <a:extLst>
              <a:ext uri="{FF2B5EF4-FFF2-40B4-BE49-F238E27FC236}">
                <a16:creationId xmlns:a16="http://schemas.microsoft.com/office/drawing/2014/main" id="{34040278-8A38-4649-8DEC-C4510B9B4D83}"/>
              </a:ext>
            </a:extLst>
          </p:cNvPr>
          <p:cNvSpPr>
            <a:spLocks noChangeAspect="1"/>
          </p:cNvSpPr>
          <p:nvPr/>
        </p:nvSpPr>
        <p:spPr bwMode="auto">
          <a:xfrm>
            <a:off x="1939384" y="5405204"/>
            <a:ext cx="144016" cy="157032"/>
          </a:xfrm>
          <a:prstGeom prst="ellipse">
            <a:avLst/>
          </a:prstGeom>
          <a:solidFill>
            <a:srgbClr val="FF0000"/>
          </a:solidFill>
          <a:ln w="9525">
            <a:noFill/>
            <a:miter lim="800000"/>
            <a:headEnd/>
            <a:tailEnd/>
          </a:ln>
        </p:spPr>
        <p:txBody>
          <a:bodyPr wrap="square" lIns="90000" tIns="46800" rIns="90000" bIns="46800" rtlCol="0" anchor="ctr">
            <a:spAutoFit/>
          </a:bodyPr>
          <a:lstStyle/>
          <a:p>
            <a:pPr algn="l" eaLnBrk="1" hangingPunct="1">
              <a:lnSpc>
                <a:spcPct val="100000"/>
              </a:lnSpc>
            </a:pPr>
            <a:endParaRPr lang="zh-CN" altLang="en-US" sz="1200" dirty="0">
              <a:solidFill>
                <a:srgbClr val="0000FF"/>
              </a:solidFill>
              <a:effectLst>
                <a:outerShdw blurRad="38100" dist="38100" dir="2700000" algn="tl">
                  <a:srgbClr val="C0C0C0"/>
                </a:outerShdw>
              </a:effectLst>
              <a:latin typeface="黑体" panose="02010609060101010101" pitchFamily="49" charset="-122"/>
            </a:endParaRPr>
          </a:p>
        </p:txBody>
      </p:sp>
      <p:sp>
        <p:nvSpPr>
          <p:cNvPr id="46" name="椭圆 45">
            <a:extLst>
              <a:ext uri="{FF2B5EF4-FFF2-40B4-BE49-F238E27FC236}">
                <a16:creationId xmlns:a16="http://schemas.microsoft.com/office/drawing/2014/main" id="{15D36029-6E7B-4159-947E-9D64F35FBCCC}"/>
              </a:ext>
            </a:extLst>
          </p:cNvPr>
          <p:cNvSpPr>
            <a:spLocks noChangeAspect="1"/>
          </p:cNvSpPr>
          <p:nvPr/>
        </p:nvSpPr>
        <p:spPr bwMode="auto">
          <a:xfrm>
            <a:off x="6251402" y="4811605"/>
            <a:ext cx="144016" cy="157032"/>
          </a:xfrm>
          <a:prstGeom prst="ellipse">
            <a:avLst/>
          </a:prstGeom>
          <a:solidFill>
            <a:srgbClr val="FF0000"/>
          </a:solidFill>
          <a:ln w="9525">
            <a:noFill/>
            <a:miter lim="800000"/>
            <a:headEnd/>
            <a:tailEnd/>
          </a:ln>
        </p:spPr>
        <p:txBody>
          <a:bodyPr wrap="square" lIns="90000" tIns="46800" rIns="90000" bIns="46800" rtlCol="0" anchor="ctr">
            <a:spAutoFit/>
          </a:bodyPr>
          <a:lstStyle/>
          <a:p>
            <a:pPr algn="l" eaLnBrk="1" hangingPunct="1">
              <a:lnSpc>
                <a:spcPct val="100000"/>
              </a:lnSpc>
            </a:pPr>
            <a:endParaRPr lang="zh-CN" altLang="en-US" sz="1200" dirty="0">
              <a:solidFill>
                <a:srgbClr val="0000FF"/>
              </a:solidFill>
              <a:effectLst>
                <a:outerShdw blurRad="38100" dist="38100" dir="2700000" algn="tl">
                  <a:srgbClr val="C0C0C0"/>
                </a:outerShdw>
              </a:effectLst>
              <a:latin typeface="黑体" panose="02010609060101010101" pitchFamily="49" charset="-122"/>
            </a:endParaRPr>
          </a:p>
        </p:txBody>
      </p:sp>
      <p:sp>
        <p:nvSpPr>
          <p:cNvPr id="47" name="TextBox 38">
            <a:extLst>
              <a:ext uri="{FF2B5EF4-FFF2-40B4-BE49-F238E27FC236}">
                <a16:creationId xmlns:a16="http://schemas.microsoft.com/office/drawing/2014/main" id="{9F6C6326-2291-4C42-9E3D-1D98AB9C0976}"/>
              </a:ext>
            </a:extLst>
          </p:cNvPr>
          <p:cNvSpPr txBox="1"/>
          <p:nvPr/>
        </p:nvSpPr>
        <p:spPr>
          <a:xfrm>
            <a:off x="1291312" y="5104562"/>
            <a:ext cx="1875276" cy="288147"/>
          </a:xfrm>
          <a:prstGeom prst="rect">
            <a:avLst/>
          </a:prstGeom>
          <a:noFill/>
        </p:spPr>
        <p:txBody>
          <a:bodyPr wrap="square" lIns="36000" tIns="36000" rIns="36000" bIns="36000" rtlCol="0">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Resident User</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48" name="TextBox 38">
            <a:extLst>
              <a:ext uri="{FF2B5EF4-FFF2-40B4-BE49-F238E27FC236}">
                <a16:creationId xmlns:a16="http://schemas.microsoft.com/office/drawing/2014/main" id="{E227ECE1-B400-4082-8BBD-C354A32CE058}"/>
              </a:ext>
            </a:extLst>
          </p:cNvPr>
          <p:cNvSpPr txBox="1"/>
          <p:nvPr/>
        </p:nvSpPr>
        <p:spPr>
          <a:xfrm>
            <a:off x="5196826" y="1576398"/>
            <a:ext cx="1875276" cy="288147"/>
          </a:xfrm>
          <a:prstGeom prst="rect">
            <a:avLst/>
          </a:prstGeom>
          <a:noFill/>
        </p:spPr>
        <p:txBody>
          <a:bodyPr wrap="square" lIns="36000" tIns="36000" rIns="36000" bIns="36000" rtlCol="0">
            <a:spAutoFit/>
          </a:bodyPr>
          <a:lstStyle/>
          <a:p>
            <a:pPr algn="ctr"/>
            <a:r>
              <a:rPr lang="en-US" altLang="zh-CN" sz="1400" dirty="0">
                <a:solidFill>
                  <a:srgbClr val="FF0000"/>
                </a:solidFill>
                <a:latin typeface="Times New Roman" panose="02020603050405020304" pitchFamily="18" charset="0"/>
                <a:cs typeface="Times New Roman" panose="02020603050405020304" pitchFamily="18" charset="0"/>
              </a:rPr>
              <a:t>Water meter</a:t>
            </a:r>
            <a:endParaRPr lang="zh-CN" altLang="en-US" sz="1400" dirty="0">
              <a:solidFill>
                <a:srgbClr val="FF0000"/>
              </a:solidFill>
              <a:latin typeface="Times New Roman" panose="02020603050405020304" pitchFamily="18" charset="0"/>
              <a:cs typeface="Times New Roman" panose="02020603050405020304" pitchFamily="18" charset="0"/>
            </a:endParaRPr>
          </a:p>
        </p:txBody>
      </p:sp>
      <p:sp>
        <p:nvSpPr>
          <p:cNvPr id="49" name="TextBox 38">
            <a:extLst>
              <a:ext uri="{FF2B5EF4-FFF2-40B4-BE49-F238E27FC236}">
                <a16:creationId xmlns:a16="http://schemas.microsoft.com/office/drawing/2014/main" id="{1E056620-6388-4D94-9F25-26C541985222}"/>
              </a:ext>
            </a:extLst>
          </p:cNvPr>
          <p:cNvSpPr txBox="1"/>
          <p:nvPr/>
        </p:nvSpPr>
        <p:spPr>
          <a:xfrm>
            <a:off x="-50531" y="6467860"/>
            <a:ext cx="9144000" cy="318924"/>
          </a:xfrm>
          <a:prstGeom prst="rect">
            <a:avLst/>
          </a:prstGeom>
          <a:noFill/>
        </p:spPr>
        <p:txBody>
          <a:bodyPr wrap="square" lIns="36000" tIns="36000" rIns="36000" bIns="36000" rtlCol="0">
            <a:spAutoFit/>
          </a:bodyPr>
          <a:lstStyle/>
          <a:p>
            <a:pPr algn="ctr"/>
            <a:r>
              <a:rPr lang="en-US" altLang="zh-CN" sz="1600" dirty="0">
                <a:solidFill>
                  <a:srgbClr val="0000FF"/>
                </a:solidFill>
                <a:latin typeface="Times New Roman" panose="02020603050405020304" pitchFamily="18" charset="0"/>
                <a:cs typeface="Times New Roman" panose="02020603050405020304" pitchFamily="18" charset="0"/>
              </a:rPr>
              <a:t>Urban Water Supply System =Source +Transmission pipeline + Treatment plant </a:t>
            </a:r>
            <a:r>
              <a:rPr lang="en-US" altLang="zh-CN" sz="1600" dirty="0">
                <a:solidFill>
                  <a:srgbClr val="FF0000"/>
                </a:solidFill>
                <a:latin typeface="Times New Roman" panose="02020603050405020304" pitchFamily="18" charset="0"/>
                <a:cs typeface="Times New Roman" panose="02020603050405020304" pitchFamily="18" charset="0"/>
              </a:rPr>
              <a:t>+Distribution system</a:t>
            </a:r>
            <a:endParaRPr lang="zh-CN" altLang="en-US" sz="1600" dirty="0">
              <a:solidFill>
                <a:srgbClr val="FF0000"/>
              </a:solidFill>
              <a:latin typeface="Times New Roman" panose="02020603050405020304" pitchFamily="18" charset="0"/>
              <a:cs typeface="Times New Roman" panose="02020603050405020304" pitchFamily="18" charset="0"/>
            </a:endParaRPr>
          </a:p>
        </p:txBody>
      </p:sp>
      <p:sp>
        <p:nvSpPr>
          <p:cNvPr id="3" name="灯片编号占位符 2">
            <a:extLst>
              <a:ext uri="{FF2B5EF4-FFF2-40B4-BE49-F238E27FC236}">
                <a16:creationId xmlns:a16="http://schemas.microsoft.com/office/drawing/2014/main" id="{16584C34-BDC0-43BD-954B-376F9D4DE5FE}"/>
              </a:ext>
            </a:extLst>
          </p:cNvPr>
          <p:cNvSpPr>
            <a:spLocks noGrp="1"/>
          </p:cNvSpPr>
          <p:nvPr>
            <p:ph type="sldNum" sz="quarter" idx="11"/>
          </p:nvPr>
        </p:nvSpPr>
        <p:spPr/>
        <p:txBody>
          <a:bodyPr/>
          <a:lstStyle/>
          <a:p>
            <a:fld id="{394AF2FD-F320-4CD6-9F84-CD87F3EC1347}" type="slidenum">
              <a:rPr lang="zh-CN" altLang="en-US" smtClean="0"/>
              <a:t>5</a:t>
            </a:fld>
            <a:endParaRPr lang="zh-CN" altLang="en-US"/>
          </a:p>
        </p:txBody>
      </p:sp>
    </p:spTree>
    <p:extLst>
      <p:ext uri="{BB962C8B-B14F-4D97-AF65-F5344CB8AC3E}">
        <p14:creationId xmlns:p14="http://schemas.microsoft.com/office/powerpoint/2010/main" val="21474104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a:spLocks noChangeArrowheads="1"/>
          </p:cNvSpPr>
          <p:nvPr/>
        </p:nvSpPr>
        <p:spPr bwMode="auto">
          <a:xfrm>
            <a:off x="0" y="764704"/>
            <a:ext cx="9144000" cy="69850"/>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F0101"/>
          </a:solidFill>
          <a:ln w="9525">
            <a:solidFill>
              <a:srgbClr val="AF0101"/>
            </a:solidFill>
            <a:round/>
            <a:headEnd/>
            <a:tailEnd/>
          </a:ln>
        </p:spPr>
        <p:txBody>
          <a:bodyPr/>
          <a:lstStyle/>
          <a:p>
            <a:endParaRPr lang="zh-CN" altLang="en-US"/>
          </a:p>
        </p:txBody>
      </p:sp>
      <p:sp>
        <p:nvSpPr>
          <p:cNvPr id="4" name="Rectangle 2"/>
          <p:cNvSpPr>
            <a:spLocks noChangeArrowheads="1"/>
          </p:cNvSpPr>
          <p:nvPr/>
        </p:nvSpPr>
        <p:spPr bwMode="auto">
          <a:xfrm>
            <a:off x="95250" y="231101"/>
            <a:ext cx="914400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eaLnBrk="1" hangingPunct="1"/>
            <a:r>
              <a:rPr lang="en-US" altLang="zh-CN" sz="2200" dirty="0">
                <a:solidFill>
                  <a:schemeClr val="tx1"/>
                </a:solidFill>
              </a:rPr>
              <a:t>2. Seismic Resilience Assessment of WDS: Conceptual Model</a:t>
            </a:r>
            <a:endParaRPr lang="zh-CN" altLang="en-US" sz="2200" dirty="0">
              <a:solidFill>
                <a:schemeClr val="tx1"/>
              </a:solidFill>
            </a:endParaRPr>
          </a:p>
        </p:txBody>
      </p:sp>
      <p:sp>
        <p:nvSpPr>
          <p:cNvPr id="7" name="TextBox 6"/>
          <p:cNvSpPr txBox="1"/>
          <p:nvPr/>
        </p:nvSpPr>
        <p:spPr>
          <a:xfrm>
            <a:off x="251520" y="755878"/>
            <a:ext cx="8892480" cy="234339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dirty="0">
                <a:solidFill>
                  <a:srgbClr val="FF0000"/>
                </a:solidFill>
              </a:rPr>
              <a:t>Community seismic resilience: </a:t>
            </a:r>
            <a:r>
              <a:rPr lang="en-US" altLang="zh-CN" dirty="0">
                <a:solidFill>
                  <a:schemeClr val="tx1"/>
                </a:solidFill>
              </a:rPr>
              <a:t>the ability of social units (e.g., organizations, communities) to mitigate hazards, contain the effects of disasters when they occur, and carry out recovery activities in ways that minimize social disruption and mitigate the effects of future earthquakes. </a:t>
            </a:r>
            <a:r>
              <a:rPr lang="en-US" altLang="zh-CN" dirty="0">
                <a:solidFill>
                  <a:srgbClr val="0000FF"/>
                </a:solidFill>
              </a:rPr>
              <a:t>(Bruneau et al., 2003)</a:t>
            </a:r>
          </a:p>
          <a:p>
            <a:pPr marL="342900" indent="-342900">
              <a:lnSpc>
                <a:spcPct val="150000"/>
              </a:lnSpc>
              <a:buFont typeface="Wingdings" panose="05000000000000000000" pitchFamily="2" charset="2"/>
              <a:buChar char="Ø"/>
            </a:pPr>
            <a:r>
              <a:rPr lang="en-US" altLang="zh-CN" dirty="0">
                <a:solidFill>
                  <a:schemeClr val="tx1"/>
                </a:solidFill>
              </a:rPr>
              <a:t>Redundancy, Resourcefulness</a:t>
            </a:r>
            <a:r>
              <a:rPr lang="en-US" altLang="zh-CN" dirty="0">
                <a:solidFill>
                  <a:schemeClr val="tx1"/>
                </a:solidFill>
                <a:sym typeface="Wingdings" panose="05000000000000000000" pitchFamily="2" charset="2"/>
              </a:rPr>
              <a:t> </a:t>
            </a:r>
            <a:r>
              <a:rPr lang="en-US" altLang="zh-CN" dirty="0">
                <a:solidFill>
                  <a:schemeClr val="tx1"/>
                </a:solidFill>
              </a:rPr>
              <a:t> Robustness, Rapidly.</a:t>
            </a:r>
            <a:r>
              <a:rPr lang="en-US" altLang="zh-CN" dirty="0">
                <a:solidFill>
                  <a:srgbClr val="0000FF"/>
                </a:solidFill>
              </a:rPr>
              <a:t> (</a:t>
            </a:r>
            <a:r>
              <a:rPr lang="en-US" altLang="zh-CN" dirty="0" err="1">
                <a:solidFill>
                  <a:srgbClr val="0000FF"/>
                </a:solidFill>
              </a:rPr>
              <a:t>Cimellaro</a:t>
            </a:r>
            <a:r>
              <a:rPr lang="en-US" altLang="zh-CN" dirty="0">
                <a:solidFill>
                  <a:srgbClr val="0000FF"/>
                </a:solidFill>
              </a:rPr>
              <a:t> et al., 2010)</a:t>
            </a:r>
          </a:p>
        </p:txBody>
      </p:sp>
      <p:pic>
        <p:nvPicPr>
          <p:cNvPr id="5" name="图片 4">
            <a:extLst>
              <a:ext uri="{FF2B5EF4-FFF2-40B4-BE49-F238E27FC236}">
                <a16:creationId xmlns:a16="http://schemas.microsoft.com/office/drawing/2014/main" id="{9D756BC5-B85B-41F9-B78D-C9BABCB7BA6A}"/>
              </a:ext>
            </a:extLst>
          </p:cNvPr>
          <p:cNvPicPr>
            <a:picLocks noChangeAspect="1"/>
          </p:cNvPicPr>
          <p:nvPr/>
        </p:nvPicPr>
        <p:blipFill>
          <a:blip r:embed="rId3"/>
          <a:stretch>
            <a:fillRect/>
          </a:stretch>
        </p:blipFill>
        <p:spPr>
          <a:xfrm>
            <a:off x="775266" y="3407648"/>
            <a:ext cx="5204279" cy="2782123"/>
          </a:xfrm>
          <a:prstGeom prst="rect">
            <a:avLst/>
          </a:prstGeom>
        </p:spPr>
      </p:pic>
      <p:sp>
        <p:nvSpPr>
          <p:cNvPr id="3" name="灯片编号占位符 2">
            <a:extLst>
              <a:ext uri="{FF2B5EF4-FFF2-40B4-BE49-F238E27FC236}">
                <a16:creationId xmlns:a16="http://schemas.microsoft.com/office/drawing/2014/main" id="{C09BCA42-E511-4D31-8FE8-D22D14741864}"/>
              </a:ext>
            </a:extLst>
          </p:cNvPr>
          <p:cNvSpPr>
            <a:spLocks noGrp="1"/>
          </p:cNvSpPr>
          <p:nvPr>
            <p:ph type="sldNum" sz="quarter" idx="11"/>
          </p:nvPr>
        </p:nvSpPr>
        <p:spPr/>
        <p:txBody>
          <a:bodyPr/>
          <a:lstStyle/>
          <a:p>
            <a:fld id="{394AF2FD-F320-4CD6-9F84-CD87F3EC1347}" type="slidenum">
              <a:rPr lang="zh-CN" altLang="en-US" smtClean="0"/>
              <a:t>6</a:t>
            </a:fld>
            <a:endParaRPr lang="zh-CN" altLang="en-US"/>
          </a:p>
        </p:txBody>
      </p:sp>
    </p:spTree>
    <p:extLst>
      <p:ext uri="{BB962C8B-B14F-4D97-AF65-F5344CB8AC3E}">
        <p14:creationId xmlns:p14="http://schemas.microsoft.com/office/powerpoint/2010/main" val="81485612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a:spLocks noChangeArrowheads="1"/>
          </p:cNvSpPr>
          <p:nvPr/>
        </p:nvSpPr>
        <p:spPr bwMode="auto">
          <a:xfrm>
            <a:off x="0" y="764704"/>
            <a:ext cx="9144000" cy="69850"/>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F0101"/>
          </a:solidFill>
          <a:ln w="9525">
            <a:solidFill>
              <a:srgbClr val="AF0101"/>
            </a:solidFill>
            <a:round/>
            <a:headEnd/>
            <a:tailEnd/>
          </a:ln>
        </p:spPr>
        <p:txBody>
          <a:bodyPr/>
          <a:lstStyle/>
          <a:p>
            <a:endParaRPr lang="zh-CN" altLang="en-US"/>
          </a:p>
        </p:txBody>
      </p:sp>
      <p:sp>
        <p:nvSpPr>
          <p:cNvPr id="4" name="Rectangle 2"/>
          <p:cNvSpPr>
            <a:spLocks noChangeArrowheads="1"/>
          </p:cNvSpPr>
          <p:nvPr/>
        </p:nvSpPr>
        <p:spPr bwMode="auto">
          <a:xfrm>
            <a:off x="95250" y="231101"/>
            <a:ext cx="800514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eaLnBrk="1" hangingPunct="1"/>
            <a:r>
              <a:rPr lang="en-US" altLang="zh-CN" sz="2200" dirty="0">
                <a:solidFill>
                  <a:schemeClr val="tx1"/>
                </a:solidFill>
              </a:rPr>
              <a:t>2. Seismic Resilience Assessment of WDS: Quantitative Models</a:t>
            </a:r>
            <a:endParaRPr lang="zh-CN" altLang="en-US" sz="2200" dirty="0">
              <a:solidFill>
                <a:schemeClr val="tx1"/>
              </a:solidFill>
            </a:endParaRPr>
          </a:p>
        </p:txBody>
      </p:sp>
      <p:sp>
        <p:nvSpPr>
          <p:cNvPr id="7" name="TextBox 6"/>
          <p:cNvSpPr txBox="1"/>
          <p:nvPr/>
        </p:nvSpPr>
        <p:spPr>
          <a:xfrm>
            <a:off x="266328" y="870506"/>
            <a:ext cx="7920880" cy="1853841"/>
          </a:xfrm>
          <a:prstGeom prst="rect">
            <a:avLst/>
          </a:prstGeom>
          <a:noFill/>
        </p:spPr>
        <p:txBody>
          <a:bodyPr wrap="square" rtlCol="0">
            <a:spAutoFit/>
          </a:bodyPr>
          <a:lstStyle/>
          <a:p>
            <a:pPr marL="342900" indent="-342900">
              <a:lnSpc>
                <a:spcPct val="130000"/>
              </a:lnSpc>
              <a:buFont typeface="Wingdings" panose="05000000000000000000" pitchFamily="2" charset="2"/>
              <a:buChar char="Ø"/>
            </a:pPr>
            <a:r>
              <a:rPr lang="en-US" altLang="zh-CN" sz="1800" dirty="0">
                <a:solidFill>
                  <a:schemeClr val="tx1"/>
                </a:solidFill>
              </a:rPr>
              <a:t>Community Seismic Resilience </a:t>
            </a:r>
            <a:r>
              <a:rPr lang="en-US" altLang="zh-CN" sz="1800" dirty="0">
                <a:solidFill>
                  <a:srgbClr val="0000FF"/>
                </a:solidFill>
              </a:rPr>
              <a:t>(Bruneau et al., 2003)</a:t>
            </a:r>
          </a:p>
          <a:p>
            <a:pPr marL="342900" indent="-342900">
              <a:lnSpc>
                <a:spcPct val="130000"/>
              </a:lnSpc>
              <a:buFont typeface="Wingdings" panose="05000000000000000000" pitchFamily="2" charset="2"/>
              <a:buChar char="Ø"/>
            </a:pPr>
            <a:r>
              <a:rPr lang="en-US" altLang="zh-CN" sz="1800" dirty="0">
                <a:solidFill>
                  <a:schemeClr val="tx1"/>
                </a:solidFill>
              </a:rPr>
              <a:t>Disaster Resilience </a:t>
            </a:r>
            <a:r>
              <a:rPr lang="en-US" altLang="zh-CN" sz="1800" dirty="0">
                <a:solidFill>
                  <a:srgbClr val="0000FF"/>
                </a:solidFill>
              </a:rPr>
              <a:t>(</a:t>
            </a:r>
            <a:r>
              <a:rPr lang="en-US" altLang="zh-CN" sz="1800" dirty="0" err="1">
                <a:solidFill>
                  <a:srgbClr val="0000FF"/>
                </a:solidFill>
              </a:rPr>
              <a:t>Cimellaro</a:t>
            </a:r>
            <a:r>
              <a:rPr lang="en-US" altLang="zh-CN" sz="1800" dirty="0">
                <a:solidFill>
                  <a:srgbClr val="0000FF"/>
                </a:solidFill>
              </a:rPr>
              <a:t> et al., 2010)</a:t>
            </a:r>
          </a:p>
          <a:p>
            <a:pPr marL="342900" indent="-342900">
              <a:lnSpc>
                <a:spcPct val="130000"/>
              </a:lnSpc>
              <a:buFont typeface="Wingdings" panose="05000000000000000000" pitchFamily="2" charset="2"/>
              <a:buChar char="Ø"/>
            </a:pPr>
            <a:r>
              <a:rPr lang="en-US" altLang="zh-CN" sz="1800" dirty="0">
                <a:solidFill>
                  <a:schemeClr val="tx1"/>
                </a:solidFill>
              </a:rPr>
              <a:t>Building Resilience </a:t>
            </a:r>
            <a:r>
              <a:rPr lang="en-US" altLang="zh-CN" sz="1800" dirty="0">
                <a:solidFill>
                  <a:srgbClr val="0000FF"/>
                </a:solidFill>
              </a:rPr>
              <a:t>(</a:t>
            </a:r>
            <a:r>
              <a:rPr lang="en-US" altLang="zh-CN" sz="1800" dirty="0" err="1">
                <a:solidFill>
                  <a:srgbClr val="0000FF"/>
                </a:solidFill>
              </a:rPr>
              <a:t>Bonstrom</a:t>
            </a:r>
            <a:r>
              <a:rPr lang="en-US" altLang="zh-CN" sz="1800" dirty="0">
                <a:solidFill>
                  <a:srgbClr val="0000FF"/>
                </a:solidFill>
              </a:rPr>
              <a:t> and </a:t>
            </a:r>
            <a:r>
              <a:rPr lang="en-US" altLang="zh-CN" sz="1800" dirty="0" err="1">
                <a:solidFill>
                  <a:srgbClr val="0000FF"/>
                </a:solidFill>
              </a:rPr>
              <a:t>Corotis</a:t>
            </a:r>
            <a:r>
              <a:rPr lang="en-US" altLang="zh-CN" sz="1800" dirty="0">
                <a:solidFill>
                  <a:srgbClr val="0000FF"/>
                </a:solidFill>
              </a:rPr>
              <a:t>, 2014)</a:t>
            </a:r>
          </a:p>
          <a:p>
            <a:pPr marL="342900" indent="-342900">
              <a:lnSpc>
                <a:spcPct val="130000"/>
              </a:lnSpc>
              <a:buFont typeface="Wingdings" panose="05000000000000000000" pitchFamily="2" charset="2"/>
              <a:buChar char="Ø"/>
            </a:pPr>
            <a:r>
              <a:rPr lang="en-US" altLang="zh-CN" sz="1800" dirty="0">
                <a:solidFill>
                  <a:schemeClr val="tx1"/>
                </a:solidFill>
              </a:rPr>
              <a:t>Seismic Resilience of Water tank </a:t>
            </a:r>
            <a:r>
              <a:rPr lang="en-US" altLang="zh-CN" sz="1800" dirty="0">
                <a:solidFill>
                  <a:srgbClr val="0000FF"/>
                </a:solidFill>
              </a:rPr>
              <a:t>(</a:t>
            </a:r>
            <a:r>
              <a:rPr lang="en-US" altLang="zh-CN" sz="1800" dirty="0" err="1">
                <a:solidFill>
                  <a:srgbClr val="0000FF"/>
                </a:solidFill>
              </a:rPr>
              <a:t>Cimellaro</a:t>
            </a:r>
            <a:r>
              <a:rPr lang="en-US" altLang="zh-CN" sz="1800" dirty="0">
                <a:solidFill>
                  <a:srgbClr val="0000FF"/>
                </a:solidFill>
              </a:rPr>
              <a:t> et al., 2015)</a:t>
            </a:r>
          </a:p>
          <a:p>
            <a:pPr marL="342900" indent="-342900">
              <a:lnSpc>
                <a:spcPct val="130000"/>
              </a:lnSpc>
              <a:buFont typeface="Wingdings" panose="05000000000000000000" pitchFamily="2" charset="2"/>
              <a:buChar char="Ø"/>
            </a:pPr>
            <a:endParaRPr lang="en-US" altLang="zh-CN" sz="1800" dirty="0">
              <a:solidFill>
                <a:srgbClr val="0000FF"/>
              </a:solidFill>
            </a:endParaRPr>
          </a:p>
        </p:txBody>
      </p:sp>
      <p:pic>
        <p:nvPicPr>
          <p:cNvPr id="6" name="图片 5">
            <a:extLst>
              <a:ext uri="{FF2B5EF4-FFF2-40B4-BE49-F238E27FC236}">
                <a16:creationId xmlns:a16="http://schemas.microsoft.com/office/drawing/2014/main" id="{8F236689-3B73-4117-8F32-905F4D59592C}"/>
              </a:ext>
            </a:extLst>
          </p:cNvPr>
          <p:cNvPicPr/>
          <p:nvPr/>
        </p:nvPicPr>
        <p:blipFill>
          <a:blip r:embed="rId3"/>
          <a:stretch>
            <a:fillRect/>
          </a:stretch>
        </p:blipFill>
        <p:spPr>
          <a:xfrm>
            <a:off x="266328" y="2420888"/>
            <a:ext cx="7488832" cy="4322638"/>
          </a:xfrm>
          <a:prstGeom prst="rect">
            <a:avLst/>
          </a:prstGeom>
        </p:spPr>
      </p:pic>
      <p:sp>
        <p:nvSpPr>
          <p:cNvPr id="3" name="灯片编号占位符 2">
            <a:extLst>
              <a:ext uri="{FF2B5EF4-FFF2-40B4-BE49-F238E27FC236}">
                <a16:creationId xmlns:a16="http://schemas.microsoft.com/office/drawing/2014/main" id="{9D1F78CF-90D2-4FB4-81AF-DE55FD6D9671}"/>
              </a:ext>
            </a:extLst>
          </p:cNvPr>
          <p:cNvSpPr>
            <a:spLocks noGrp="1"/>
          </p:cNvSpPr>
          <p:nvPr>
            <p:ph type="sldNum" sz="quarter" idx="11"/>
          </p:nvPr>
        </p:nvSpPr>
        <p:spPr/>
        <p:txBody>
          <a:bodyPr/>
          <a:lstStyle/>
          <a:p>
            <a:fld id="{394AF2FD-F320-4CD6-9F84-CD87F3EC1347}" type="slidenum">
              <a:rPr lang="zh-CN" altLang="en-US" smtClean="0"/>
              <a:t>7</a:t>
            </a:fld>
            <a:endParaRPr lang="zh-CN" altLang="en-US"/>
          </a:p>
        </p:txBody>
      </p:sp>
    </p:spTree>
    <p:extLst>
      <p:ext uri="{BB962C8B-B14F-4D97-AF65-F5344CB8AC3E}">
        <p14:creationId xmlns:p14="http://schemas.microsoft.com/office/powerpoint/2010/main" val="39560449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图片 17">
            <a:extLst>
              <a:ext uri="{FF2B5EF4-FFF2-40B4-BE49-F238E27FC236}">
                <a16:creationId xmlns:a16="http://schemas.microsoft.com/office/drawing/2014/main" id="{6780E960-32B7-4A77-ADDB-D65DFD6BCAA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9258" y="1113466"/>
            <a:ext cx="2530475"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7" name="图片 18">
            <a:extLst>
              <a:ext uri="{FF2B5EF4-FFF2-40B4-BE49-F238E27FC236}">
                <a16:creationId xmlns:a16="http://schemas.microsoft.com/office/drawing/2014/main" id="{09C118A0-64A4-4A0B-B420-1212FB116ED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89258" y="3050826"/>
            <a:ext cx="2530475"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图片 11">
            <a:extLst>
              <a:ext uri="{FF2B5EF4-FFF2-40B4-BE49-F238E27FC236}">
                <a16:creationId xmlns:a16="http://schemas.microsoft.com/office/drawing/2014/main" id="{05499E7F-22DF-4DE3-87B3-1BF622F91986}"/>
              </a:ext>
            </a:extLst>
          </p:cNvPr>
          <p:cNvPicPr>
            <a:picLocks noChangeAspect="1"/>
          </p:cNvPicPr>
          <p:nvPr/>
        </p:nvPicPr>
        <p:blipFill>
          <a:blip r:embed="rId5"/>
          <a:stretch>
            <a:fillRect/>
          </a:stretch>
        </p:blipFill>
        <p:spPr>
          <a:xfrm>
            <a:off x="389258" y="4992908"/>
            <a:ext cx="2530475" cy="1865092"/>
          </a:xfrm>
          <a:prstGeom prst="rect">
            <a:avLst/>
          </a:prstGeom>
        </p:spPr>
      </p:pic>
      <p:sp>
        <p:nvSpPr>
          <p:cNvPr id="2" name="AutoShape 7"/>
          <p:cNvSpPr>
            <a:spLocks noChangeArrowheads="1"/>
          </p:cNvSpPr>
          <p:nvPr/>
        </p:nvSpPr>
        <p:spPr bwMode="auto">
          <a:xfrm>
            <a:off x="0" y="764704"/>
            <a:ext cx="9144000" cy="69850"/>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F0101"/>
          </a:solidFill>
          <a:ln w="9525">
            <a:solidFill>
              <a:srgbClr val="AF0101"/>
            </a:solidFill>
            <a:round/>
            <a:headEnd/>
            <a:tailEnd/>
          </a:ln>
        </p:spPr>
        <p:txBody>
          <a:bodyPr/>
          <a:lstStyle/>
          <a:p>
            <a:endParaRPr lang="zh-CN" altLang="en-US"/>
          </a:p>
        </p:txBody>
      </p:sp>
      <p:sp>
        <p:nvSpPr>
          <p:cNvPr id="4" name="Rectangle 2"/>
          <p:cNvSpPr>
            <a:spLocks noChangeArrowheads="1"/>
          </p:cNvSpPr>
          <p:nvPr/>
        </p:nvSpPr>
        <p:spPr bwMode="auto">
          <a:xfrm>
            <a:off x="95250" y="231101"/>
            <a:ext cx="786112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eaLnBrk="1" hangingPunct="1"/>
            <a:r>
              <a:rPr lang="en-US" altLang="zh-CN" sz="2200" dirty="0">
                <a:solidFill>
                  <a:schemeClr val="tx1"/>
                </a:solidFill>
              </a:rPr>
              <a:t>2. Seismic Resilience Assessment of WDS: Influence Factors </a:t>
            </a:r>
            <a:endParaRPr lang="zh-CN" altLang="en-US" sz="2200" dirty="0">
              <a:solidFill>
                <a:schemeClr val="tx1"/>
              </a:solidFill>
            </a:endParaRPr>
          </a:p>
        </p:txBody>
      </p:sp>
      <p:sp>
        <p:nvSpPr>
          <p:cNvPr id="6" name="TextBox 5"/>
          <p:cNvSpPr txBox="1"/>
          <p:nvPr/>
        </p:nvSpPr>
        <p:spPr>
          <a:xfrm>
            <a:off x="2919733" y="949982"/>
            <a:ext cx="6268406" cy="1491627"/>
          </a:xfrm>
          <a:prstGeom prst="rect">
            <a:avLst/>
          </a:prstGeom>
          <a:noFill/>
        </p:spPr>
        <p:txBody>
          <a:bodyPr wrap="square" rtlCol="0">
            <a:spAutoFit/>
          </a:bodyPr>
          <a:lstStyle/>
          <a:p>
            <a:pPr marL="342900" indent="-342900">
              <a:lnSpc>
                <a:spcPct val="130000"/>
              </a:lnSpc>
              <a:buFont typeface="Wingdings" panose="05000000000000000000" pitchFamily="2" charset="2"/>
              <a:buChar char="Ø"/>
            </a:pPr>
            <a:r>
              <a:rPr lang="en-US" altLang="zh-CN" sz="1800" dirty="0">
                <a:solidFill>
                  <a:schemeClr val="tx1"/>
                </a:solidFill>
              </a:rPr>
              <a:t>The post-EQ functionality recovery of WDS is slower than other Infrastructure systems</a:t>
            </a:r>
            <a:r>
              <a:rPr lang="zh-CN" altLang="en-US" sz="1800" dirty="0">
                <a:solidFill>
                  <a:schemeClr val="tx1"/>
                </a:solidFill>
              </a:rPr>
              <a:t>；</a:t>
            </a:r>
            <a:endParaRPr lang="en-US" altLang="zh-CN" sz="1800" dirty="0">
              <a:solidFill>
                <a:schemeClr val="tx1"/>
              </a:solidFill>
            </a:endParaRPr>
          </a:p>
          <a:p>
            <a:pPr marL="342900" indent="-342900">
              <a:lnSpc>
                <a:spcPct val="130000"/>
              </a:lnSpc>
              <a:buFont typeface="Wingdings" panose="05000000000000000000" pitchFamily="2" charset="2"/>
              <a:buChar char="Ø"/>
            </a:pPr>
            <a:r>
              <a:rPr lang="en-US" altLang="zh-CN" sz="1800" dirty="0">
                <a:solidFill>
                  <a:schemeClr val="tx1"/>
                </a:solidFill>
              </a:rPr>
              <a:t>Recovery process of seriously damaged areas is complex.</a:t>
            </a:r>
          </a:p>
          <a:p>
            <a:pPr>
              <a:lnSpc>
                <a:spcPct val="130000"/>
              </a:lnSpc>
            </a:pPr>
            <a:r>
              <a:rPr lang="en-US" altLang="zh-CN" sz="1800" dirty="0">
                <a:solidFill>
                  <a:schemeClr val="tx1"/>
                </a:solidFill>
              </a:rPr>
              <a:t>      (Miyagi, Iwate, Fukushima)</a:t>
            </a:r>
            <a:endParaRPr lang="en-US" altLang="zh-CN" sz="1800" dirty="0">
              <a:solidFill>
                <a:srgbClr val="FF0000"/>
              </a:solidFill>
            </a:endParaRPr>
          </a:p>
        </p:txBody>
      </p:sp>
      <p:sp>
        <p:nvSpPr>
          <p:cNvPr id="39" name="TextBox 38"/>
          <p:cNvSpPr txBox="1"/>
          <p:nvPr/>
        </p:nvSpPr>
        <p:spPr>
          <a:xfrm>
            <a:off x="457349" y="2680344"/>
            <a:ext cx="2530475" cy="288147"/>
          </a:xfrm>
          <a:prstGeom prst="rect">
            <a:avLst/>
          </a:prstGeom>
          <a:solidFill>
            <a:schemeClr val="bg1"/>
          </a:solidFill>
        </p:spPr>
        <p:txBody>
          <a:bodyPr wrap="square" lIns="36000" tIns="36000" rIns="36000" bIns="36000" rtlCol="0">
            <a:spAutoFit/>
          </a:bodyPr>
          <a:lstStyle/>
          <a:p>
            <a:pPr algn="ctr"/>
            <a:r>
              <a:rPr lang="en-US" altLang="zh-CN" sz="1400" dirty="0">
                <a:solidFill>
                  <a:srgbClr val="0000FF"/>
                </a:solidFill>
              </a:rPr>
              <a:t>The 2011 East Japan EQ</a:t>
            </a:r>
            <a:endParaRPr lang="zh-CN" altLang="en-US" sz="1400" dirty="0">
              <a:solidFill>
                <a:srgbClr val="0000FF"/>
              </a:solidFill>
            </a:endParaRPr>
          </a:p>
        </p:txBody>
      </p:sp>
      <p:sp>
        <p:nvSpPr>
          <p:cNvPr id="28" name="TextBox 38">
            <a:extLst>
              <a:ext uri="{FF2B5EF4-FFF2-40B4-BE49-F238E27FC236}">
                <a16:creationId xmlns:a16="http://schemas.microsoft.com/office/drawing/2014/main" id="{43E3244A-71FE-47D8-9C1A-FB03D209282E}"/>
              </a:ext>
            </a:extLst>
          </p:cNvPr>
          <p:cNvSpPr txBox="1"/>
          <p:nvPr/>
        </p:nvSpPr>
        <p:spPr>
          <a:xfrm>
            <a:off x="848921" y="6118333"/>
            <a:ext cx="1882403" cy="288032"/>
          </a:xfrm>
          <a:prstGeom prst="rect">
            <a:avLst/>
          </a:prstGeom>
          <a:solidFill>
            <a:schemeClr val="bg1"/>
          </a:solidFill>
        </p:spPr>
        <p:txBody>
          <a:bodyPr wrap="square" lIns="36000" tIns="36000" rIns="36000" bIns="36000" rtlCol="0">
            <a:spAutoFit/>
          </a:bodyPr>
          <a:lstStyle/>
          <a:p>
            <a:pPr algn="ctr"/>
            <a:r>
              <a:rPr lang="en-US" altLang="zh-CN" sz="1400" dirty="0">
                <a:solidFill>
                  <a:srgbClr val="0000FF"/>
                </a:solidFill>
              </a:rPr>
              <a:t>32 EQs, M6.0~M9.0</a:t>
            </a:r>
            <a:endParaRPr lang="zh-CN" altLang="en-US" sz="1400" dirty="0">
              <a:solidFill>
                <a:srgbClr val="0000FF"/>
              </a:solidFill>
            </a:endParaRPr>
          </a:p>
        </p:txBody>
      </p:sp>
      <p:pic>
        <p:nvPicPr>
          <p:cNvPr id="6150" name="图片 4">
            <a:extLst>
              <a:ext uri="{FF2B5EF4-FFF2-40B4-BE49-F238E27FC236}">
                <a16:creationId xmlns:a16="http://schemas.microsoft.com/office/drawing/2014/main" id="{7D7D7430-47AB-4DAA-ABD7-0F27250F600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75205" y="2376587"/>
            <a:ext cx="4608512" cy="425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TextBox 5">
            <a:extLst>
              <a:ext uri="{FF2B5EF4-FFF2-40B4-BE49-F238E27FC236}">
                <a16:creationId xmlns:a16="http://schemas.microsoft.com/office/drawing/2014/main" id="{86A0EA6B-2CA4-4086-A473-AB1D846B2F62}"/>
              </a:ext>
            </a:extLst>
          </p:cNvPr>
          <p:cNvSpPr txBox="1"/>
          <p:nvPr/>
        </p:nvSpPr>
        <p:spPr>
          <a:xfrm>
            <a:off x="7668344" y="2204864"/>
            <a:ext cx="1531766" cy="4450193"/>
          </a:xfrm>
          <a:prstGeom prst="rect">
            <a:avLst/>
          </a:prstGeom>
          <a:noFill/>
        </p:spPr>
        <p:txBody>
          <a:bodyPr wrap="square" rtlCol="0">
            <a:spAutoFit/>
          </a:bodyPr>
          <a:lstStyle/>
          <a:p>
            <a:pPr>
              <a:lnSpc>
                <a:spcPct val="130000"/>
              </a:lnSpc>
            </a:pPr>
            <a:r>
              <a:rPr lang="en-US" altLang="zh-CN" dirty="0">
                <a:solidFill>
                  <a:srgbClr val="0000FF"/>
                </a:solidFill>
              </a:rPr>
              <a:t>Factors</a:t>
            </a:r>
            <a:r>
              <a:rPr lang="zh-CN" altLang="en-US" dirty="0">
                <a:solidFill>
                  <a:srgbClr val="0000FF"/>
                </a:solidFill>
              </a:rPr>
              <a:t>：</a:t>
            </a:r>
            <a:endParaRPr lang="en-US" altLang="zh-CN" dirty="0">
              <a:solidFill>
                <a:srgbClr val="0000FF"/>
              </a:solidFill>
            </a:endParaRPr>
          </a:p>
          <a:p>
            <a:pPr>
              <a:lnSpc>
                <a:spcPct val="130000"/>
              </a:lnSpc>
            </a:pPr>
            <a:r>
              <a:rPr lang="en-US" altLang="zh-CN" dirty="0">
                <a:solidFill>
                  <a:schemeClr val="tx1"/>
                </a:solidFill>
              </a:rPr>
              <a:t>Damages,</a:t>
            </a:r>
          </a:p>
          <a:p>
            <a:pPr>
              <a:lnSpc>
                <a:spcPct val="130000"/>
              </a:lnSpc>
            </a:pPr>
            <a:r>
              <a:rPr lang="en-US" altLang="zh-CN" dirty="0">
                <a:solidFill>
                  <a:srgbClr val="FF0000"/>
                </a:solidFill>
              </a:rPr>
              <a:t>Redundancy,</a:t>
            </a:r>
          </a:p>
          <a:p>
            <a:pPr>
              <a:lnSpc>
                <a:spcPct val="130000"/>
              </a:lnSpc>
            </a:pPr>
            <a:r>
              <a:rPr lang="en-US" altLang="zh-CN" dirty="0">
                <a:solidFill>
                  <a:srgbClr val="FF0000"/>
                </a:solidFill>
              </a:rPr>
              <a:t>Pumps,</a:t>
            </a:r>
          </a:p>
          <a:p>
            <a:pPr>
              <a:lnSpc>
                <a:spcPct val="130000"/>
              </a:lnSpc>
            </a:pPr>
            <a:r>
              <a:rPr lang="en-US" altLang="zh-CN" dirty="0">
                <a:solidFill>
                  <a:srgbClr val="FF0000"/>
                </a:solidFill>
              </a:rPr>
              <a:t>Tank,</a:t>
            </a:r>
          </a:p>
          <a:p>
            <a:pPr>
              <a:lnSpc>
                <a:spcPct val="130000"/>
              </a:lnSpc>
            </a:pPr>
            <a:r>
              <a:rPr lang="en-US" altLang="zh-CN" dirty="0">
                <a:solidFill>
                  <a:srgbClr val="FF0000"/>
                </a:solidFill>
              </a:rPr>
              <a:t>Valves,</a:t>
            </a:r>
          </a:p>
          <a:p>
            <a:pPr>
              <a:lnSpc>
                <a:spcPct val="130000"/>
              </a:lnSpc>
            </a:pPr>
            <a:r>
              <a:rPr lang="en-US" altLang="zh-CN" dirty="0">
                <a:solidFill>
                  <a:srgbClr val="FF0000"/>
                </a:solidFill>
              </a:rPr>
              <a:t>Operation strategy;</a:t>
            </a:r>
            <a:r>
              <a:rPr lang="zh-CN" altLang="en-US" dirty="0">
                <a:solidFill>
                  <a:srgbClr val="FF0000"/>
                </a:solidFill>
              </a:rPr>
              <a:t> </a:t>
            </a:r>
            <a:endParaRPr lang="en-US" altLang="zh-CN" dirty="0">
              <a:solidFill>
                <a:srgbClr val="FF0000"/>
              </a:solidFill>
            </a:endParaRPr>
          </a:p>
          <a:p>
            <a:pPr>
              <a:lnSpc>
                <a:spcPct val="130000"/>
              </a:lnSpc>
            </a:pPr>
            <a:r>
              <a:rPr lang="en-US" altLang="zh-CN" dirty="0">
                <a:solidFill>
                  <a:srgbClr val="0000FF"/>
                </a:solidFill>
              </a:rPr>
              <a:t>Complex time-varying process.</a:t>
            </a:r>
          </a:p>
        </p:txBody>
      </p:sp>
      <p:sp>
        <p:nvSpPr>
          <p:cNvPr id="3" name="灯片编号占位符 2">
            <a:extLst>
              <a:ext uri="{FF2B5EF4-FFF2-40B4-BE49-F238E27FC236}">
                <a16:creationId xmlns:a16="http://schemas.microsoft.com/office/drawing/2014/main" id="{39D3DD61-A5F5-4C9E-9657-FED605F14459}"/>
              </a:ext>
            </a:extLst>
          </p:cNvPr>
          <p:cNvSpPr>
            <a:spLocks noGrp="1"/>
          </p:cNvSpPr>
          <p:nvPr>
            <p:ph type="sldNum" sz="quarter" idx="11"/>
          </p:nvPr>
        </p:nvSpPr>
        <p:spPr/>
        <p:txBody>
          <a:bodyPr/>
          <a:lstStyle/>
          <a:p>
            <a:fld id="{394AF2FD-F320-4CD6-9F84-CD87F3EC1347}" type="slidenum">
              <a:rPr lang="zh-CN" altLang="en-US" smtClean="0"/>
              <a:t>8</a:t>
            </a:fld>
            <a:endParaRPr lang="zh-CN" altLang="en-US"/>
          </a:p>
        </p:txBody>
      </p:sp>
    </p:spTree>
    <p:extLst>
      <p:ext uri="{BB962C8B-B14F-4D97-AF65-F5344CB8AC3E}">
        <p14:creationId xmlns:p14="http://schemas.microsoft.com/office/powerpoint/2010/main" val="1375055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50"/>
                                        </p:tgtEl>
                                        <p:attrNameLst>
                                          <p:attrName>style.visibility</p:attrName>
                                        </p:attrNameLst>
                                      </p:cBhvr>
                                      <p:to>
                                        <p:strVal val="visible"/>
                                      </p:to>
                                    </p:set>
                                    <p:animEffect transition="in" filter="fade">
                                      <p:cBhvr>
                                        <p:cTn id="7" dur="500"/>
                                        <p:tgtEl>
                                          <p:spTgt spid="615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7"/>
          <p:cNvSpPr>
            <a:spLocks noChangeArrowheads="1"/>
          </p:cNvSpPr>
          <p:nvPr/>
        </p:nvSpPr>
        <p:spPr bwMode="auto">
          <a:xfrm>
            <a:off x="0" y="764704"/>
            <a:ext cx="9144000" cy="69850"/>
          </a:xfrm>
          <a:custGeom>
            <a:avLst/>
            <a:gdLst>
              <a:gd name="T0" fmla="*/ 0 w 1000"/>
              <a:gd name="T1" fmla="*/ 0 h 1000"/>
              <a:gd name="T2" fmla="*/ 2147483646 w 1000"/>
              <a:gd name="T3" fmla="*/ 0 h 1000"/>
              <a:gd name="T4" fmla="*/ 2147483646 w 1000"/>
              <a:gd name="T5" fmla="*/ 2147483646 h 1000"/>
              <a:gd name="T6" fmla="*/ 0 w 1000"/>
              <a:gd name="T7" fmla="*/ 2147483646 h 1000"/>
              <a:gd name="T8" fmla="*/ 0 w 1000"/>
              <a:gd name="T9" fmla="*/ 0 h 1000"/>
              <a:gd name="T10" fmla="*/ 2147483646 w 1000"/>
              <a:gd name="T11" fmla="*/ 0 h 1000"/>
              <a:gd name="T12" fmla="*/ 0 60000 65536"/>
              <a:gd name="T13" fmla="*/ 0 60000 65536"/>
              <a:gd name="T14" fmla="*/ 0 60000 65536"/>
              <a:gd name="T15" fmla="*/ 0 60000 65536"/>
              <a:gd name="T16" fmla="*/ 0 60000 65536"/>
              <a:gd name="T17" fmla="*/ 0 60000 65536"/>
              <a:gd name="T18" fmla="*/ 0 w 1000"/>
              <a:gd name="T19" fmla="*/ 0 h 1000"/>
              <a:gd name="T20" fmla="*/ 1000 w 1000"/>
              <a:gd name="T21" fmla="*/ 1000 h 1000"/>
            </a:gdLst>
            <a:ahLst/>
            <a:cxnLst>
              <a:cxn ang="T12">
                <a:pos x="T0" y="T1"/>
              </a:cxn>
              <a:cxn ang="T13">
                <a:pos x="T2" y="T3"/>
              </a:cxn>
              <a:cxn ang="T14">
                <a:pos x="T4" y="T5"/>
              </a:cxn>
              <a:cxn ang="T15">
                <a:pos x="T6" y="T7"/>
              </a:cxn>
              <a:cxn ang="T16">
                <a:pos x="T8" y="T9"/>
              </a:cxn>
              <a:cxn ang="T17">
                <a:pos x="T10" y="T11"/>
              </a:cxn>
            </a:cxnLst>
            <a:rect l="T18" t="T19" r="T20" b="T21"/>
            <a:pathLst>
              <a:path w="1000" h="1000" stroke="0">
                <a:moveTo>
                  <a:pt x="0" y="0"/>
                </a:moveTo>
                <a:lnTo>
                  <a:pt x="618" y="0"/>
                </a:lnTo>
                <a:lnTo>
                  <a:pt x="618" y="1000"/>
                </a:lnTo>
                <a:lnTo>
                  <a:pt x="0" y="1000"/>
                </a:lnTo>
                <a:lnTo>
                  <a:pt x="0" y="0"/>
                </a:lnTo>
                <a:close/>
              </a:path>
              <a:path w="1000" h="1000">
                <a:moveTo>
                  <a:pt x="0" y="0"/>
                </a:moveTo>
                <a:lnTo>
                  <a:pt x="1000" y="0"/>
                </a:lnTo>
              </a:path>
            </a:pathLst>
          </a:custGeom>
          <a:solidFill>
            <a:srgbClr val="AF0101"/>
          </a:solidFill>
          <a:ln w="9525">
            <a:solidFill>
              <a:srgbClr val="AF0101"/>
            </a:solidFill>
            <a:round/>
            <a:headEnd/>
            <a:tailEnd/>
          </a:ln>
        </p:spPr>
        <p:txBody>
          <a:bodyPr/>
          <a:lstStyle/>
          <a:p>
            <a:endParaRPr lang="zh-CN" altLang="en-US"/>
          </a:p>
        </p:txBody>
      </p:sp>
      <p:sp>
        <p:nvSpPr>
          <p:cNvPr id="4" name="Rectangle 2"/>
          <p:cNvSpPr>
            <a:spLocks noChangeArrowheads="1"/>
          </p:cNvSpPr>
          <p:nvPr/>
        </p:nvSpPr>
        <p:spPr bwMode="auto">
          <a:xfrm>
            <a:off x="95250" y="231101"/>
            <a:ext cx="7861126"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b">
            <a:spAutoFit/>
          </a:bodyPr>
          <a:lstStyle>
            <a:lvl1pPr>
              <a:defRPr sz="2000" b="1">
                <a:solidFill>
                  <a:srgbClr val="E12B0D"/>
                </a:solidFill>
                <a:latin typeface="Arial Narrow" panose="020B0606020202030204" pitchFamily="34" charset="0"/>
                <a:ea typeface="黑体" panose="02010609060101010101" pitchFamily="49" charset="-122"/>
              </a:defRPr>
            </a:lvl1pPr>
            <a:lvl2pPr marL="742950" indent="-285750">
              <a:defRPr sz="2000" b="1">
                <a:solidFill>
                  <a:srgbClr val="E12B0D"/>
                </a:solidFill>
                <a:latin typeface="Arial Narrow" panose="020B0606020202030204" pitchFamily="34" charset="0"/>
                <a:ea typeface="黑体" panose="02010609060101010101" pitchFamily="49" charset="-122"/>
              </a:defRPr>
            </a:lvl2pPr>
            <a:lvl3pPr marL="1143000" indent="-228600">
              <a:defRPr sz="2000" b="1">
                <a:solidFill>
                  <a:srgbClr val="E12B0D"/>
                </a:solidFill>
                <a:latin typeface="Arial Narrow" panose="020B0606020202030204" pitchFamily="34" charset="0"/>
                <a:ea typeface="黑体" panose="02010609060101010101" pitchFamily="49" charset="-122"/>
              </a:defRPr>
            </a:lvl3pPr>
            <a:lvl4pPr marL="1600200" indent="-228600">
              <a:defRPr sz="2000" b="1">
                <a:solidFill>
                  <a:srgbClr val="E12B0D"/>
                </a:solidFill>
                <a:latin typeface="Arial Narrow" panose="020B0606020202030204" pitchFamily="34" charset="0"/>
                <a:ea typeface="黑体" panose="02010609060101010101" pitchFamily="49" charset="-122"/>
              </a:defRPr>
            </a:lvl4pPr>
            <a:lvl5pPr marL="2057400" indent="-228600">
              <a:defRPr sz="2000" b="1">
                <a:solidFill>
                  <a:srgbClr val="E12B0D"/>
                </a:solidFill>
                <a:latin typeface="Arial Narrow" panose="020B0606020202030204" pitchFamily="34" charset="0"/>
                <a:ea typeface="黑体" panose="02010609060101010101" pitchFamily="49" charset="-122"/>
              </a:defRPr>
            </a:lvl5pPr>
            <a:lvl6pPr marL="25146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6pPr>
            <a:lvl7pPr marL="29718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7pPr>
            <a:lvl8pPr marL="34290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8pPr>
            <a:lvl9pPr marL="3886200" indent="-228600" eaLnBrk="0" fontAlgn="base" hangingPunct="0">
              <a:spcBef>
                <a:spcPct val="0"/>
              </a:spcBef>
              <a:spcAft>
                <a:spcPct val="0"/>
              </a:spcAft>
              <a:defRPr sz="2000" b="1">
                <a:solidFill>
                  <a:srgbClr val="E12B0D"/>
                </a:solidFill>
                <a:latin typeface="Arial Narrow" panose="020B0606020202030204" pitchFamily="34" charset="0"/>
                <a:ea typeface="黑体" panose="02010609060101010101" pitchFamily="49" charset="-122"/>
              </a:defRPr>
            </a:lvl9pPr>
          </a:lstStyle>
          <a:p>
            <a:pPr eaLnBrk="1" hangingPunct="1"/>
            <a:r>
              <a:rPr lang="en-US" altLang="zh-CN" sz="2200" dirty="0">
                <a:solidFill>
                  <a:schemeClr val="tx1"/>
                </a:solidFill>
              </a:rPr>
              <a:t>2. Seismic Resilience Assessment of WDS:</a:t>
            </a:r>
            <a:r>
              <a:rPr lang="zh-CN" altLang="en-US" sz="2200" dirty="0">
                <a:solidFill>
                  <a:schemeClr val="tx1"/>
                </a:solidFill>
              </a:rPr>
              <a:t> </a:t>
            </a:r>
            <a:r>
              <a:rPr lang="en-US" altLang="zh-CN" sz="2200" dirty="0">
                <a:solidFill>
                  <a:schemeClr val="tx1"/>
                </a:solidFill>
              </a:rPr>
              <a:t>Time-varying Functionality </a:t>
            </a:r>
            <a:endParaRPr lang="zh-CN" altLang="en-US" sz="2200" dirty="0">
              <a:solidFill>
                <a:schemeClr val="tx1"/>
              </a:solidFill>
            </a:endParaRPr>
          </a:p>
        </p:txBody>
      </p:sp>
      <p:pic>
        <p:nvPicPr>
          <p:cNvPr id="5" name="图片 2">
            <a:extLst>
              <a:ext uri="{FF2B5EF4-FFF2-40B4-BE49-F238E27FC236}">
                <a16:creationId xmlns:a16="http://schemas.microsoft.com/office/drawing/2014/main" id="{0F93270D-2B43-4653-809F-D798F19E76F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39552" y="937270"/>
            <a:ext cx="7776864" cy="5748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a:extLst>
              <a:ext uri="{FF2B5EF4-FFF2-40B4-BE49-F238E27FC236}">
                <a16:creationId xmlns:a16="http://schemas.microsoft.com/office/drawing/2014/main" id="{9DBBC41A-C0D2-4C2D-99E0-9234F5C49240}"/>
              </a:ext>
            </a:extLst>
          </p:cNvPr>
          <p:cNvSpPr>
            <a:spLocks noGrp="1"/>
          </p:cNvSpPr>
          <p:nvPr>
            <p:ph type="sldNum" sz="quarter" idx="11"/>
          </p:nvPr>
        </p:nvSpPr>
        <p:spPr/>
        <p:txBody>
          <a:bodyPr/>
          <a:lstStyle/>
          <a:p>
            <a:fld id="{394AF2FD-F320-4CD6-9F84-CD87F3EC1347}" type="slidenum">
              <a:rPr lang="zh-CN" altLang="en-US" smtClean="0"/>
              <a:t>9</a:t>
            </a:fld>
            <a:endParaRPr lang="zh-CN" altLang="en-US"/>
          </a:p>
        </p:txBody>
      </p:sp>
    </p:spTree>
    <p:extLst>
      <p:ext uri="{BB962C8B-B14F-4D97-AF65-F5344CB8AC3E}">
        <p14:creationId xmlns:p14="http://schemas.microsoft.com/office/powerpoint/2010/main" val="2801113511"/>
      </p:ext>
    </p:extLst>
  </p:cSld>
  <p:clrMapOvr>
    <a:masterClrMapping/>
  </p:clrMapOvr>
</p:sld>
</file>

<file path=ppt/theme/theme1.xml><?xml version="1.0" encoding="utf-8"?>
<a:theme xmlns:a="http://schemas.openxmlformats.org/drawingml/2006/main" name="Edge">
  <a:themeElements>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fontScheme name="Edge">
      <a:majorFont>
        <a:latin typeface="Garamond"/>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a:noFill/>
          <a:miter lim="800000"/>
          <a:headEnd/>
          <a:tailEnd/>
        </a:ln>
      </a:spPr>
      <a:bodyPr wrap="square" lIns="90000" tIns="46800" rIns="90000" bIns="46800" anchor="ctr">
        <a:spAutoFit/>
      </a:bodyPr>
      <a:lstStyle>
        <a:defPPr algn="l" eaLnBrk="1" hangingPunct="1">
          <a:lnSpc>
            <a:spcPct val="100000"/>
          </a:lnSpc>
          <a:defRPr sz="1200" dirty="0">
            <a:solidFill>
              <a:srgbClr val="AF0101"/>
            </a:solidFill>
            <a:effectLst>
              <a:outerShdw blurRad="38100" dist="38100" dir="2700000" algn="tl">
                <a:srgbClr val="C0C0C0"/>
              </a:outerShdw>
            </a:effectLst>
            <a:latin typeface="黑体" panose="02010609060101010101" pitchFamily="49" charset="-122"/>
          </a:defRPr>
        </a:defPPr>
      </a:lstStyle>
    </a:spDef>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2_Profile">
  <a:themeElements>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fontScheme name="2_Profile">
      <a:majorFont>
        <a:latin typeface=""/>
        <a:ea typeface=""/>
        <a:cs typeface=""/>
      </a:majorFont>
      <a:minorFont>
        <a:latin typefac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黑体" pitchFamily="2" charset="-122"/>
          </a:defRPr>
        </a:defPPr>
      </a:lstStyle>
    </a:spDef>
    <a:lnDef>
      <a:spPr bwMode="auto">
        <a:xfrm>
          <a:off x="0" y="0"/>
          <a:ext cx="1" cy="1"/>
        </a:xfrm>
        <a:custGeom>
          <a:avLst/>
          <a:gdLst/>
          <a:ahLst/>
          <a:cxnLst/>
          <a:rect l="0" t="0" r="0" b="0"/>
          <a:pathLst/>
        </a:custGeom>
        <a:solidFill>
          <a:schemeClr val="accent1"/>
        </a:solidFill>
        <a:ln w="25400" cap="flat" cmpd="sng" algn="ctr">
          <a:solidFill>
            <a:srgbClr val="FF0000"/>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黑体" pitchFamily="2" charset="-122"/>
          </a:defRPr>
        </a:defPPr>
      </a:lstStyle>
    </a:lnDef>
  </a:objectDefaults>
  <a:extraClrSchemeLst>
    <a:extraClrScheme>
      <a:clrScheme name="Profile 1">
        <a:dk1>
          <a:srgbClr val="A50021"/>
        </a:dk1>
        <a:lt1>
          <a:srgbClr val="FFFFFF"/>
        </a:lt1>
        <a:dk2>
          <a:srgbClr val="800000"/>
        </a:dk2>
        <a:lt2>
          <a:srgbClr val="FFFFFF"/>
        </a:lt2>
        <a:accent1>
          <a:srgbClr val="FF9900"/>
        </a:accent1>
        <a:accent2>
          <a:srgbClr val="FF3300"/>
        </a:accent2>
        <a:accent3>
          <a:srgbClr val="C0AAAA"/>
        </a:accent3>
        <a:accent4>
          <a:srgbClr val="DADADA"/>
        </a:accent4>
        <a:accent5>
          <a:srgbClr val="FFCAAA"/>
        </a:accent5>
        <a:accent6>
          <a:srgbClr val="E72D00"/>
        </a:accent6>
        <a:hlink>
          <a:srgbClr val="FFFFCC"/>
        </a:hlink>
        <a:folHlink>
          <a:srgbClr val="FFCC99"/>
        </a:folHlink>
      </a:clrScheme>
      <a:clrMap bg1="dk2" tx1="lt1" bg2="dk1" tx2="lt2" accent1="accent1" accent2="accent2" accent3="accent3" accent4="accent4" accent5="accent5" accent6="accent6" hlink="hlink" folHlink="folHlink"/>
    </a:extraClrScheme>
    <a:extraClrScheme>
      <a:clrScheme name="Profile 2">
        <a:dk1>
          <a:srgbClr val="3C001E"/>
        </a:dk1>
        <a:lt1>
          <a:srgbClr val="FFFFFF"/>
        </a:lt1>
        <a:dk2>
          <a:srgbClr val="51072E"/>
        </a:dk2>
        <a:lt2>
          <a:srgbClr val="FFFFFF"/>
        </a:lt2>
        <a:accent1>
          <a:srgbClr val="89A38F"/>
        </a:accent1>
        <a:accent2>
          <a:srgbClr val="666699"/>
        </a:accent2>
        <a:accent3>
          <a:srgbClr val="B3AAAD"/>
        </a:accent3>
        <a:accent4>
          <a:srgbClr val="DADADA"/>
        </a:accent4>
        <a:accent5>
          <a:srgbClr val="C4CEC6"/>
        </a:accent5>
        <a:accent6>
          <a:srgbClr val="5C5C8A"/>
        </a:accent6>
        <a:hlink>
          <a:srgbClr val="808000"/>
        </a:hlink>
        <a:folHlink>
          <a:srgbClr val="666633"/>
        </a:folHlink>
      </a:clrScheme>
      <a:clrMap bg1="dk2" tx1="lt1" bg2="dk1" tx2="lt2" accent1="accent1" accent2="accent2" accent3="accent3" accent4="accent4" accent5="accent5" accent6="accent6" hlink="hlink" folHlink="folHlink"/>
    </a:extraClrScheme>
    <a:extraClrScheme>
      <a:clrScheme name="Profile 3">
        <a:dk1>
          <a:srgbClr val="333333"/>
        </a:dk1>
        <a:lt1>
          <a:srgbClr val="FFFFFF"/>
        </a:lt1>
        <a:dk2>
          <a:srgbClr val="000000"/>
        </a:dk2>
        <a:lt2>
          <a:srgbClr val="FFFFFF"/>
        </a:lt2>
        <a:accent1>
          <a:srgbClr val="3399FF"/>
        </a:accent1>
        <a:accent2>
          <a:srgbClr val="CC0000"/>
        </a:accent2>
        <a:accent3>
          <a:srgbClr val="AAAAAA"/>
        </a:accent3>
        <a:accent4>
          <a:srgbClr val="DADADA"/>
        </a:accent4>
        <a:accent5>
          <a:srgbClr val="ADCAFF"/>
        </a:accent5>
        <a:accent6>
          <a:srgbClr val="B90000"/>
        </a:accent6>
        <a:hlink>
          <a:srgbClr val="666699"/>
        </a:hlink>
        <a:folHlink>
          <a:srgbClr val="6600CC"/>
        </a:folHlink>
      </a:clrScheme>
      <a:clrMap bg1="dk2" tx1="lt1" bg2="dk1" tx2="lt2" accent1="accent1" accent2="accent2" accent3="accent3" accent4="accent4" accent5="accent5" accent6="accent6" hlink="hlink" folHlink="folHlink"/>
    </a:extraClrScheme>
    <a:extraClrScheme>
      <a:clrScheme name="Profile 4">
        <a:dk1>
          <a:srgbClr val="4B3D1B"/>
        </a:dk1>
        <a:lt1>
          <a:srgbClr val="FFFFFF"/>
        </a:lt1>
        <a:dk2>
          <a:srgbClr val="330000"/>
        </a:dk2>
        <a:lt2>
          <a:srgbClr val="FFFFFF"/>
        </a:lt2>
        <a:accent1>
          <a:srgbClr val="CC9900"/>
        </a:accent1>
        <a:accent2>
          <a:srgbClr val="CC6600"/>
        </a:accent2>
        <a:accent3>
          <a:srgbClr val="ADAAAA"/>
        </a:accent3>
        <a:accent4>
          <a:srgbClr val="DADADA"/>
        </a:accent4>
        <a:accent5>
          <a:srgbClr val="E2CAAA"/>
        </a:accent5>
        <a:accent6>
          <a:srgbClr val="B95C00"/>
        </a:accent6>
        <a:hlink>
          <a:srgbClr val="666699"/>
        </a:hlink>
        <a:folHlink>
          <a:srgbClr val="CCCC00"/>
        </a:folHlink>
      </a:clrScheme>
      <a:clrMap bg1="dk2" tx1="lt1" bg2="dk1" tx2="lt2" accent1="accent1" accent2="accent2" accent3="accent3" accent4="accent4" accent5="accent5" accent6="accent6" hlink="hlink" folHlink="folHlink"/>
    </a:extraClrScheme>
    <a:extraClrScheme>
      <a:clrScheme name="Profile 5">
        <a:dk1>
          <a:srgbClr val="006666"/>
        </a:dk1>
        <a:lt1>
          <a:srgbClr val="FFFFFF"/>
        </a:lt1>
        <a:dk2>
          <a:srgbClr val="003366"/>
        </a:dk2>
        <a:lt2>
          <a:srgbClr val="FFFFFF"/>
        </a:lt2>
        <a:accent1>
          <a:srgbClr val="0099CC"/>
        </a:accent1>
        <a:accent2>
          <a:srgbClr val="6666FF"/>
        </a:accent2>
        <a:accent3>
          <a:srgbClr val="AAADB8"/>
        </a:accent3>
        <a:accent4>
          <a:srgbClr val="DADADA"/>
        </a:accent4>
        <a:accent5>
          <a:srgbClr val="AACAE2"/>
        </a:accent5>
        <a:accent6>
          <a:srgbClr val="5C5CE7"/>
        </a:accent6>
        <a:hlink>
          <a:srgbClr val="FFFFCC"/>
        </a:hlink>
        <a:folHlink>
          <a:srgbClr val="FFCC00"/>
        </a:folHlink>
      </a:clrScheme>
      <a:clrMap bg1="dk2" tx1="lt1" bg2="dk1" tx2="lt2" accent1="accent1" accent2="accent2" accent3="accent3" accent4="accent4" accent5="accent5" accent6="accent6" hlink="hlink" folHlink="folHlink"/>
    </a:extraClrScheme>
    <a:extraClrScheme>
      <a:clrScheme name="Profile 6">
        <a:dk1>
          <a:srgbClr val="003366"/>
        </a:dk1>
        <a:lt1>
          <a:srgbClr val="FFFFFF"/>
        </a:lt1>
        <a:dk2>
          <a:srgbClr val="006666"/>
        </a:dk2>
        <a:lt2>
          <a:srgbClr val="FFFFFF"/>
        </a:lt2>
        <a:accent1>
          <a:srgbClr val="6699FF"/>
        </a:accent1>
        <a:accent2>
          <a:srgbClr val="00CCFF"/>
        </a:accent2>
        <a:accent3>
          <a:srgbClr val="AAB8B8"/>
        </a:accent3>
        <a:accent4>
          <a:srgbClr val="DADADA"/>
        </a:accent4>
        <a:accent5>
          <a:srgbClr val="B8CAFF"/>
        </a:accent5>
        <a:accent6>
          <a:srgbClr val="00B9E7"/>
        </a:accent6>
        <a:hlink>
          <a:srgbClr val="FFFFCC"/>
        </a:hlink>
        <a:folHlink>
          <a:srgbClr val="33CCCC"/>
        </a:folHlink>
      </a:clrScheme>
      <a:clrMap bg1="dk2" tx1="lt1" bg2="dk1" tx2="lt2" accent1="accent1" accent2="accent2" accent3="accent3" accent4="accent4" accent5="accent5" accent6="accent6" hlink="hlink" folHlink="folHlink"/>
    </a:extraClrScheme>
    <a:extraClrScheme>
      <a:clrScheme name="Profile 7">
        <a:dk1>
          <a:srgbClr val="000000"/>
        </a:dk1>
        <a:lt1>
          <a:srgbClr val="619CB1"/>
        </a:lt1>
        <a:dk2>
          <a:srgbClr val="FFFFFF"/>
        </a:dk2>
        <a:lt2>
          <a:srgbClr val="4E899E"/>
        </a:lt2>
        <a:accent1>
          <a:srgbClr val="FFCC00"/>
        </a:accent1>
        <a:accent2>
          <a:srgbClr val="B6523E"/>
        </a:accent2>
        <a:accent3>
          <a:srgbClr val="B7CBD5"/>
        </a:accent3>
        <a:accent4>
          <a:srgbClr val="000000"/>
        </a:accent4>
        <a:accent5>
          <a:srgbClr val="FFE2AA"/>
        </a:accent5>
        <a:accent6>
          <a:srgbClr val="A54937"/>
        </a:accent6>
        <a:hlink>
          <a:srgbClr val="99CC00"/>
        </a:hlink>
        <a:folHlink>
          <a:srgbClr val="666699"/>
        </a:folHlink>
      </a:clrScheme>
      <a:clrMap bg1="lt1" tx1="dk1" bg2="lt2" tx2="dk2" accent1="accent1" accent2="accent2" accent3="accent3" accent4="accent4" accent5="accent5" accent6="accent6" hlink="hlink" folHlink="folHlink"/>
    </a:extraClrScheme>
    <a:extraClrScheme>
      <a:clrScheme name="Profile 8">
        <a:dk1>
          <a:srgbClr val="598600"/>
        </a:dk1>
        <a:lt1>
          <a:srgbClr val="FFFFFF"/>
        </a:lt1>
        <a:dk2>
          <a:srgbClr val="336600"/>
        </a:dk2>
        <a:lt2>
          <a:srgbClr val="FFFFFF"/>
        </a:lt2>
        <a:accent1>
          <a:srgbClr val="33CC33"/>
        </a:accent1>
        <a:accent2>
          <a:srgbClr val="99CC00"/>
        </a:accent2>
        <a:accent3>
          <a:srgbClr val="ADB8AA"/>
        </a:accent3>
        <a:accent4>
          <a:srgbClr val="DADADA"/>
        </a:accent4>
        <a:accent5>
          <a:srgbClr val="ADE2AD"/>
        </a:accent5>
        <a:accent6>
          <a:srgbClr val="8AB900"/>
        </a:accent6>
        <a:hlink>
          <a:srgbClr val="FFCC00"/>
        </a:hlink>
        <a:folHlink>
          <a:srgbClr val="FFFF99"/>
        </a:folHlink>
      </a:clrScheme>
      <a:clrMap bg1="dk2" tx1="lt1" bg2="dk1" tx2="lt2" accent1="accent1" accent2="accent2" accent3="accent3" accent4="accent4" accent5="accent5" accent6="accent6" hlink="hlink" folHlink="folHlink"/>
    </a:extraClrScheme>
    <a:extraClrScheme>
      <a:clrScheme name="Profile 9">
        <a:dk1>
          <a:srgbClr val="000000"/>
        </a:dk1>
        <a:lt1>
          <a:srgbClr val="FFFFFF"/>
        </a:lt1>
        <a:dk2>
          <a:srgbClr val="000000"/>
        </a:dk2>
        <a:lt2>
          <a:srgbClr val="DDDDDD"/>
        </a:lt2>
        <a:accent1>
          <a:srgbClr val="A3B2C1"/>
        </a:accent1>
        <a:accent2>
          <a:srgbClr val="CC0000"/>
        </a:accent2>
        <a:accent3>
          <a:srgbClr val="FFFFFF"/>
        </a:accent3>
        <a:accent4>
          <a:srgbClr val="000000"/>
        </a:accent4>
        <a:accent5>
          <a:srgbClr val="CED5DD"/>
        </a:accent5>
        <a:accent6>
          <a:srgbClr val="B90000"/>
        </a:accent6>
        <a:hlink>
          <a:srgbClr val="336699"/>
        </a:hlink>
        <a:folHlink>
          <a:srgbClr val="003366"/>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Profile</Template>
  <TotalTime>33696</TotalTime>
  <Words>1176</Words>
  <Application>Microsoft Office PowerPoint</Application>
  <PresentationFormat>全屏显示(4:3)</PresentationFormat>
  <Paragraphs>248</Paragraphs>
  <Slides>20</Slides>
  <Notes>19</Notes>
  <HiddenSlides>0</HiddenSlides>
  <MMClips>0</MMClips>
  <ScaleCrop>false</ScaleCrop>
  <HeadingPairs>
    <vt:vector size="8" baseType="variant">
      <vt:variant>
        <vt:lpstr>已用的字体</vt:lpstr>
      </vt:variant>
      <vt:variant>
        <vt:i4>7</vt:i4>
      </vt:variant>
      <vt:variant>
        <vt:lpstr>主题</vt:lpstr>
      </vt:variant>
      <vt:variant>
        <vt:i4>2</vt:i4>
      </vt:variant>
      <vt:variant>
        <vt:lpstr>嵌入 OLE 服务器</vt:lpstr>
      </vt:variant>
      <vt:variant>
        <vt:i4>2</vt:i4>
      </vt:variant>
      <vt:variant>
        <vt:lpstr>幻灯片标题</vt:lpstr>
      </vt:variant>
      <vt:variant>
        <vt:i4>20</vt:i4>
      </vt:variant>
    </vt:vector>
  </HeadingPairs>
  <TitlesOfParts>
    <vt:vector size="31" baseType="lpstr">
      <vt:lpstr>黑体</vt:lpstr>
      <vt:lpstr>Arial</vt:lpstr>
      <vt:lpstr>Arial Narrow</vt:lpstr>
      <vt:lpstr>Garamond</vt:lpstr>
      <vt:lpstr>Times New Roman</vt:lpstr>
      <vt:lpstr>Verdana</vt:lpstr>
      <vt:lpstr>Wingdings</vt:lpstr>
      <vt:lpstr>Edge</vt:lpstr>
      <vt:lpstr>2_Profile</vt:lpstr>
      <vt:lpstr>Equation</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jywu</dc:creator>
  <cp:lastModifiedBy>HBW</cp:lastModifiedBy>
  <cp:revision>3392</cp:revision>
  <dcterms:created xsi:type="dcterms:W3CDTF">2011-11-27T07:18:06Z</dcterms:created>
  <dcterms:modified xsi:type="dcterms:W3CDTF">2019-07-09T03:13:57Z</dcterms:modified>
</cp:coreProperties>
</file>